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8" r:id="rId3"/>
    <p:sldId id="281" r:id="rId4"/>
    <p:sldId id="257" r:id="rId5"/>
    <p:sldId id="258" r:id="rId6"/>
    <p:sldId id="259" r:id="rId7"/>
    <p:sldId id="261" r:id="rId8"/>
    <p:sldId id="262" r:id="rId9"/>
    <p:sldId id="260" r:id="rId10"/>
    <p:sldId id="285" r:id="rId11"/>
    <p:sldId id="265" r:id="rId12"/>
    <p:sldId id="275" r:id="rId13"/>
    <p:sldId id="280" r:id="rId14"/>
    <p:sldId id="266" r:id="rId15"/>
    <p:sldId id="272" r:id="rId16"/>
    <p:sldId id="282" r:id="rId17"/>
    <p:sldId id="276" r:id="rId18"/>
    <p:sldId id="283" r:id="rId19"/>
    <p:sldId id="267" r:id="rId20"/>
    <p:sldId id="268" r:id="rId21"/>
    <p:sldId id="269" r:id="rId22"/>
    <p:sldId id="270" r:id="rId23"/>
    <p:sldId id="277" r:id="rId24"/>
    <p:sldId id="284" r:id="rId25"/>
    <p:sldId id="287" r:id="rId26"/>
    <p:sldId id="2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1" autoAdjust="0"/>
    <p:restoredTop sz="40308" autoAdjust="0"/>
  </p:normalViewPr>
  <p:slideViewPr>
    <p:cSldViewPr snapToGrid="0">
      <p:cViewPr varScale="1">
        <p:scale>
          <a:sx n="45" d="100"/>
          <a:sy n="45" d="100"/>
        </p:scale>
        <p:origin x="2748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se, Jaap" userId="d15603a1-ae69-4902-bc24-9dc36b7e703c" providerId="ADAL" clId="{246460E1-D9EB-43E8-A706-7212D9884C09}"/>
    <pc:docChg chg="delSld">
      <pc:chgData name="Danielse, Jaap" userId="d15603a1-ae69-4902-bc24-9dc36b7e703c" providerId="ADAL" clId="{246460E1-D9EB-43E8-A706-7212D9884C09}" dt="2020-01-14T15:34:12.874" v="0" actId="2696"/>
      <pc:docMkLst>
        <pc:docMk/>
      </pc:docMkLst>
      <pc:sldChg chg="del">
        <pc:chgData name="Danielse, Jaap" userId="d15603a1-ae69-4902-bc24-9dc36b7e703c" providerId="ADAL" clId="{246460E1-D9EB-43E8-A706-7212D9884C09}" dt="2020-01-14T15:34:12.874" v="0" actId="2696"/>
        <pc:sldMkLst>
          <pc:docMk/>
          <pc:sldMk cId="964347925" sldId="27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AB194-A168-4347-B143-3D18D25DA500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CA1B1-6E27-41D4-AD37-34482F2AD9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29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2E4D5-B8E8-4F9F-93A0-CD5AD0F470B1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329EC-5A8A-4972-BF28-DCED9B53211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47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Hobby project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Toolkit display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besturing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experimenten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Prototyping</a:t>
            </a:r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329EC-5A8A-4972-BF28-DCED9B5321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88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Uno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Nano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MEGA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DUE (SAM)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ESP8266/ ESP32 door eigen community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Leonardo nog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de Test set!</a:t>
            </a: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Gespecialiseerde Maker modules van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Arduino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(Nano 33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(SAMD21+ESP32)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MKR VIDOR 4000 FPGA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329EC-5A8A-4972-BF28-DCED9B5321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07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Gelaagde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architectuur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Hardware-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Protocol-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(Arduino port)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VirtualPanel-laag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Applicatie-laag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329EC-5A8A-4972-BF28-DCED9B5321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64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Weinig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overhead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Leesbare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berichten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Verschillende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kanalen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Basic data types (void, string, byte,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long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float)</a:t>
            </a: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Eenvoudige setup (één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callback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event per kanaal)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Kanaal definities onafhankelijk van gebruik (wel/niet)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Bestaande protocollen geen goede match </a:t>
            </a:r>
            <a:b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Firmata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CmdMessenger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329EC-5A8A-4972-BF28-DCED9B5321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87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Elke control een eigen kanaal (meer indien nodig)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Datatype geeft functie aan afhankelijk van kanaal/event: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Button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string = button text,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boolean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visibility, bool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ontvangen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button click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Graph,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GraphDrawLine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Int16 =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lijnpunt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int32 =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lijnsegment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Speciale strings voor kleur, lijndikte,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type (e.g. $RED)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Protocol Hulproutines (verpakken data)</a:t>
            </a:r>
            <a:b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byte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x,y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&gt; int16 punt en byte x1,y1,x2,y2 &gt; int32 lijn segment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329EC-5A8A-4972-BF28-DCED9B5321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19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Gecodeerd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ACII HEX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Leesbaar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monitor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eerste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twee bytes channel (0…255 / 00…FF)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byte data type (void, string, byte,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long,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float) (0…15 / 0…F)</a:t>
            </a: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(vaste lengte voor numerieke types)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 message (CR)</a:t>
            </a: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Geen CRC maar ook niet nodig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329EC-5A8A-4972-BF28-DCED9B5321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94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010	{channel 1} {void}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021Hello	{channel 2} {string} {“Hello”}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022FF	{channel 2} {byte} {255}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033FFF0	{channel 3} {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{-16}</a:t>
            </a:r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329EC-5A8A-4972-BF28-DCED9B5321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47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&lt;Switch to Desktop&gt;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Setup from Arduino code only &gt; no implementation or configuration on PC.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 Panel &gt; blank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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PanelTest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connect.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Automatic connect to port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Fixed layout, tradeoff: limited design possibilities (but enough for most purposes)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fast and simple implementation.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Panel (A Buttons)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 name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Displays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 Buttons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Led’s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 button names / tokens / sizes / colors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display / sizes / colors (reset)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 Message Log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 what messages are sent and received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Stop / scroll / save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 Monitor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monitor fields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 Panel /save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Debugging / Extra displays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 Info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 dependent Panel, including link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Panel (B Sliders)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Trade in buttons for sliders.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 values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 value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Panel (C Inputs)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Automatic Monitor Panel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Input Fields, Fixed / volatile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Real-time configuration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 Panel from Button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Panel (D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Roling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Graph)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 panel for graphic data representation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 pane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Grid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Roling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Values number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GraphValues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Captions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Buttons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Labels, color bar for association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Hold/ Image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Panel (Static Graph)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GraphValues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then display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be mixed with draw graph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Panel (Draw)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Lines, points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Squares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Maze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Panel (Click)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Cursor position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Points for a line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 color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 width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Panel (Beep)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 frequency and duration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Panel (Clock)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Request time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Reset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Dynamic display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RGB LED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Controler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Eenvoudig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praktijk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voorbeeld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Sliders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besturen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kleuren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Vanaf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neopixel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example ca 20 min.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of Flight Radar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gemaakt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Simpel te maken in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VirtualPanel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sensor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i.p.v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Ultrasoon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sensor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Robot Arm Control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Filmpje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Cadeau met opdracht om letters te sorteren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Hardware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potmeters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slecht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Punten in de ruimte met behulp van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VirtualPanel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Interpolatie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tussen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punten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Bewegingen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pakken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neerzetten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Draaiing bepaalt waar pakken en waar neerzetten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 Showcases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Tutorial examples 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Arduino hardware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 showcases electronica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instrumenten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Logic Analyzer &amp; Sample Generator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 (fast) logic signals (0-1(5v))</a:t>
            </a:r>
          </a:p>
          <a:p>
            <a:pPr lvl="0"/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Scroll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door de buffer (Gebruik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dynamic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display voor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scroll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over vensters)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Trigger per channel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Handmatige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metingen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over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vensters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e.g. Analyze servo control, analyze PWM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Oscilloscope &amp; Function Generator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 analog signal (1) dynamically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de lichtnet frequentie zien.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Beperkt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(ca 20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Ksamples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/sec ca. 8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max)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Trigger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Time/division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Volts/div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Handmatige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metingen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&lt;Switch to PPT&gt;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Walkthrough and Examples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 panel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Message log panel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 panel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 panel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 panel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102 Controls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123 Channels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329EC-5A8A-4972-BF28-DCED9B5321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6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#include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VirtualPanel.h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 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instantieert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ArduinoPort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object “Panel” 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Panel.begin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();–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initialiseert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communicatie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baudrate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Panel.receive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(); 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PanelCallback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(event);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Panel.send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channel_id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Panel.sendf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channel_id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fstring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…);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F(“string”) macro (program memory Harvard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Architectuur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LED-LDR Test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Voltage divider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Coding Example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 panel without change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#include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VirtualPanel.h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Panel.begin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Panel.receive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PanelCallback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Switch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Retrieve values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in case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pannelConnected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Panel.send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GraphGrid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10);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Panel.send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(Graph, true);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in case Dynamic Display (direct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DynamicDisplay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):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Panel.send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(GraphValue_1,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LEDValue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Panel.send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(GraphValue_2, (byte)map(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LDRValue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0, 1023, 0, 255));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 panel with Graph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 Panel &gt; Use Link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Documentation &amp; code examples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Wiki (67 pages)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 documentation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voorbeeld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Overview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 guide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Panel and Channel descriptions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 descriptions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 Functions _Point, _Line, _Sound, _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FString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delay, F()-macro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Tutorial Examples (12)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Showcase / Examples (4)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329EC-5A8A-4972-BF28-DCED9B5321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466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Wiki (67 pages)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Overview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 guide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Panel and Channel descriptions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descritiptions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Tutorial Examples (12)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Showcase / Examples (4)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Quick Reference (pdf) 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Panel Design sheet (pdf)</a:t>
            </a:r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329EC-5A8A-4972-BF28-DCED9B5321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079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Zelfde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protocol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Dedicated Panel /  Dedicated panel / Dedicated controls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Dedicated Control module Arduino</a:t>
            </a:r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329EC-5A8A-4972-BF28-DCED9B5321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5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Jaap Daniëlse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WoltersKluwer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Domein Architect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 creatie, management en publicatie van Rechtswetenschappelijke documenten (wetten, commentaren, literatuur, jurisprudentie, annotaties)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Technische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Maker!</a:t>
            </a: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Veel experimenten met microcontrollers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Samen met broer (elektronicus)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329EC-5A8A-4972-BF28-DCED9B5321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824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Zelfde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protocol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tussen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twee Arduino’s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VirtualPanel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dedicated control</a:t>
            </a:r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329EC-5A8A-4972-BF28-DCED9B5321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65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Combinatie van de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Arduino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Arduino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opzet met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VirtualPanel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Zelfde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protocol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dedicated  control,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VP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meerdere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Arduino’s </a:t>
            </a: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controle via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VirtualPanel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vanuit één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Arduino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329EC-5A8A-4972-BF28-DCED9B5321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453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 Virtual Panel – Multiple Arduino’s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Galvanische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scheiding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-couplers</a:t>
            </a:r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329EC-5A8A-4972-BF28-DCED9B5321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21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 license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Github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Arduino Project Hub / Hackster.io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8400+ views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boven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gemiddeld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maar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zeker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topper)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450+ Downloads – (5%)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moeilijk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vergelijkbaar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project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vinden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maar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lijkt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extreme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veel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lvl="0"/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Meer marketing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nodig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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Baan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aangeboden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gekregen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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329EC-5A8A-4972-BF28-DCED9B5321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774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Panel Version (1.1.0)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Leonardo Support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Improved Slider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Inputs 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GraphLabels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 I/O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Panel Color bars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 Examples (Due Function Generator, Multi Volt Meter, …)</a:t>
            </a:r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329EC-5A8A-4972-BF28-DCED9B5321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971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Projects on Arduino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Projecthub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based 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VirtualPanel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Existing Examples (Oscilloscope, Function Generator, Logic analyzer)</a:t>
            </a:r>
          </a:p>
          <a:p>
            <a:pPr lvl="1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Robot Arm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TOF Radar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Wait for someone else to send in a project based 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VirtualPanel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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329EC-5A8A-4972-BF28-DCED9B53211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677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Dank!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Vragen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329EC-5A8A-4972-BF28-DCED9B53211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31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Chip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CPU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 Memory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Memory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(modified) Harvard Architecture (Program memory and data memory separated)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(versus Princeton or von Neumann architecture (one memory bus)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I/O functions Digital in/out, PWM, AD, DAC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(Raspberry PI) System on a Chip / Packet on a Packet  100+mb RAM</a:t>
            </a:r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329EC-5A8A-4972-BF28-DCED9B5321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33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Bijzonder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populair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Grote community</a:t>
            </a: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 source hardware (veel goedkope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clones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maar ook specialisaties)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Arduino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 (eenvoudig, maar toegankelijk)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UNO (AVR)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Shields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Modules</a:t>
            </a: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Beperking van IDE/Monitor (ook voorgangers)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329EC-5A8A-4972-BF28-DCED9B5321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52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Standaard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console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Beperkte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afbeeldingsmogelijkheden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Geen / moeizame controle &gt; Speciale</a:t>
            </a:r>
            <a:r>
              <a:rPr lang="nl-N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code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329EC-5A8A-4972-BF28-DCED9B5321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89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Hardware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paneeltjes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(3)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broer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Display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Buttons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Neemt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pinnen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beslag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Driver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libraries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(invloed op hardware functies)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329EC-5A8A-4972-BF28-DCED9B5321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56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Software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paneeltjes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(7) + Dedicated</a:t>
            </a: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Gebouwd voor veel experimenten (vaak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electronica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Gebruiken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standaard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USB Serial hardware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Vereisen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Windows / PC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programmering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(Visual Basic 6, later C#)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Vaak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elkaar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lijkend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Dedicated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voor hun toepassing (zelfs het protocol)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generieke oplossing zou moeten kunnen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329EC-5A8A-4972-BF28-DCED9B5321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14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VirtualPanel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mijzelf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anderen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Open source &gt; Community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Guidelines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Arduino Libraries (examples)</a:t>
            </a:r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329EC-5A8A-4972-BF28-DCED9B5321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27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Vooral vanuit ervaring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Weergave en besturing mogelijk maken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Helemaal controleerbaar vanuit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Arduino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Begrijpelijke functionaliteit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Eenvoudig te programmeren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Kleine footprint (Code / Computing)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Toegankelijk gedocumenteerd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Ondersteuning voor belangrijkste controller modules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329EC-5A8A-4972-BF28-DCED9B5321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10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E696-1AF5-4732-9662-350008FD6A8A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F45D-4FB6-4090-88A3-284386D610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37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E696-1AF5-4732-9662-350008FD6A8A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F45D-4FB6-4090-88A3-284386D610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5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E696-1AF5-4732-9662-350008FD6A8A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F45D-4FB6-4090-88A3-284386D610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4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E696-1AF5-4732-9662-350008FD6A8A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F45D-4FB6-4090-88A3-284386D610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46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E696-1AF5-4732-9662-350008FD6A8A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F45D-4FB6-4090-88A3-284386D610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33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E696-1AF5-4732-9662-350008FD6A8A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F45D-4FB6-4090-88A3-284386D610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83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E696-1AF5-4732-9662-350008FD6A8A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F45D-4FB6-4090-88A3-284386D610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23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E696-1AF5-4732-9662-350008FD6A8A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F45D-4FB6-4090-88A3-284386D610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8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E696-1AF5-4732-9662-350008FD6A8A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F45D-4FB6-4090-88A3-284386D610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46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E696-1AF5-4732-9662-350008FD6A8A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F45D-4FB6-4090-88A3-284386D610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78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E696-1AF5-4732-9662-350008FD6A8A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F45D-4FB6-4090-88A3-284386D610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41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8E696-1AF5-4732-9662-350008FD6A8A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BF45D-4FB6-4090-88A3-284386D610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7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3.png"/><Relationship Id="rId4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VirtualPanel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PC-Based Control over Arduino Experiments</a:t>
            </a:r>
          </a:p>
        </p:txBody>
      </p:sp>
    </p:spTree>
    <p:extLst>
      <p:ext uri="{BB962C8B-B14F-4D97-AF65-F5344CB8AC3E}">
        <p14:creationId xmlns:p14="http://schemas.microsoft.com/office/powerpoint/2010/main" val="72683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/>
        </p:nvGrpSpPr>
        <p:grpSpPr>
          <a:xfrm>
            <a:off x="4132408" y="2243616"/>
            <a:ext cx="4953000" cy="3143250"/>
            <a:chOff x="5890444" y="293597"/>
            <a:chExt cx="4953000" cy="3143250"/>
          </a:xfrm>
        </p:grpSpPr>
        <p:pic>
          <p:nvPicPr>
            <p:cNvPr id="3074" name="Picture 2" descr="Arduino Uno Rev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0444" y="293597"/>
              <a:ext cx="4953000" cy="3143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kstvak 2"/>
            <p:cNvSpPr txBox="1"/>
            <p:nvPr/>
          </p:nvSpPr>
          <p:spPr>
            <a:xfrm>
              <a:off x="10133935" y="544364"/>
              <a:ext cx="643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UNO</a:t>
              </a:r>
              <a:endParaRPr lang="en-US" b="1" dirty="0"/>
            </a:p>
          </p:txBody>
        </p:sp>
      </p:grpSp>
      <p:grpSp>
        <p:nvGrpSpPr>
          <p:cNvPr id="9" name="Groep 8"/>
          <p:cNvGrpSpPr/>
          <p:nvPr/>
        </p:nvGrpSpPr>
        <p:grpSpPr>
          <a:xfrm>
            <a:off x="4798529" y="2695644"/>
            <a:ext cx="3702680" cy="2349778"/>
            <a:chOff x="3117113" y="1555860"/>
            <a:chExt cx="3702680" cy="2349778"/>
          </a:xfrm>
        </p:grpSpPr>
        <p:pic>
          <p:nvPicPr>
            <p:cNvPr id="1026" name="Picture 2" descr="Arduino Nan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7113" y="1555860"/>
              <a:ext cx="3702680" cy="2349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kstvak 22"/>
            <p:cNvSpPr txBox="1"/>
            <p:nvPr/>
          </p:nvSpPr>
          <p:spPr>
            <a:xfrm>
              <a:off x="5565056" y="1778537"/>
              <a:ext cx="784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NANO</a:t>
              </a:r>
              <a:endParaRPr lang="en-US" b="1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7946" y="396554"/>
            <a:ext cx="95250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Processor support</a:t>
            </a:r>
          </a:p>
        </p:txBody>
      </p:sp>
      <p:grpSp>
        <p:nvGrpSpPr>
          <p:cNvPr id="5" name="Groep 4"/>
          <p:cNvGrpSpPr/>
          <p:nvPr/>
        </p:nvGrpSpPr>
        <p:grpSpPr>
          <a:xfrm>
            <a:off x="3108121" y="1592178"/>
            <a:ext cx="6963251" cy="4418986"/>
            <a:chOff x="4885318" y="2151062"/>
            <a:chExt cx="6963251" cy="4418986"/>
          </a:xfrm>
        </p:grpSpPr>
        <p:pic>
          <p:nvPicPr>
            <p:cNvPr id="1028" name="Picture 4" descr="Arduino Mega 2560 Rev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5318" y="2151062"/>
              <a:ext cx="6963251" cy="4418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kstvak 14"/>
            <p:cNvSpPr txBox="1"/>
            <p:nvPr/>
          </p:nvSpPr>
          <p:spPr>
            <a:xfrm>
              <a:off x="10823231" y="2449699"/>
              <a:ext cx="782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MEGA</a:t>
              </a:r>
              <a:endParaRPr lang="en-US" b="1" dirty="0"/>
            </a:p>
          </p:txBody>
        </p:sp>
      </p:grpSp>
      <p:grpSp>
        <p:nvGrpSpPr>
          <p:cNvPr id="7" name="Groep 6"/>
          <p:cNvGrpSpPr/>
          <p:nvPr/>
        </p:nvGrpSpPr>
        <p:grpSpPr>
          <a:xfrm>
            <a:off x="3464860" y="1597419"/>
            <a:ext cx="6596710" cy="4186374"/>
            <a:chOff x="958046" y="546430"/>
            <a:chExt cx="6596710" cy="4186374"/>
          </a:xfrm>
        </p:grpSpPr>
        <p:pic>
          <p:nvPicPr>
            <p:cNvPr id="1030" name="Picture 6" descr="Arduino Du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046" y="546430"/>
              <a:ext cx="6596710" cy="4186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kstvak 18"/>
            <p:cNvSpPr txBox="1"/>
            <p:nvPr/>
          </p:nvSpPr>
          <p:spPr>
            <a:xfrm>
              <a:off x="6021896" y="776027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DUE</a:t>
              </a:r>
              <a:endParaRPr lang="en-US" b="1" dirty="0"/>
            </a:p>
          </p:txBody>
        </p:sp>
      </p:grpSp>
      <p:grpSp>
        <p:nvGrpSpPr>
          <p:cNvPr id="8" name="Groep 7"/>
          <p:cNvGrpSpPr/>
          <p:nvPr/>
        </p:nvGrpSpPr>
        <p:grpSpPr>
          <a:xfrm>
            <a:off x="5267802" y="2188040"/>
            <a:ext cx="2990826" cy="2990826"/>
            <a:chOff x="2048611" y="1256753"/>
            <a:chExt cx="2990826" cy="2990826"/>
          </a:xfrm>
        </p:grpSpPr>
        <p:pic>
          <p:nvPicPr>
            <p:cNvPr id="1040" name="Picture 16" descr="Image result for esp8266 d1 min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8611" y="1256753"/>
              <a:ext cx="2990826" cy="2990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kstvak 20"/>
            <p:cNvSpPr txBox="1"/>
            <p:nvPr/>
          </p:nvSpPr>
          <p:spPr>
            <a:xfrm>
              <a:off x="3834775" y="1302048"/>
              <a:ext cx="995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ESP8266</a:t>
              </a:r>
              <a:endParaRPr lang="en-US" b="1" dirty="0"/>
            </a:p>
          </p:txBody>
        </p:sp>
      </p:grpSp>
      <p:grpSp>
        <p:nvGrpSpPr>
          <p:cNvPr id="6" name="Groep 5"/>
          <p:cNvGrpSpPr/>
          <p:nvPr/>
        </p:nvGrpSpPr>
        <p:grpSpPr>
          <a:xfrm>
            <a:off x="5094726" y="2257542"/>
            <a:ext cx="3391307" cy="2990826"/>
            <a:chOff x="7192412" y="3400141"/>
            <a:chExt cx="3391307" cy="2990826"/>
          </a:xfrm>
        </p:grpSpPr>
        <p:pic>
          <p:nvPicPr>
            <p:cNvPr id="1042" name="Picture 18" descr="Image result for esp32 d1 mini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2412" y="3400141"/>
              <a:ext cx="3391307" cy="2990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kstvak 16"/>
            <p:cNvSpPr txBox="1"/>
            <p:nvPr/>
          </p:nvSpPr>
          <p:spPr>
            <a:xfrm>
              <a:off x="9571923" y="5980465"/>
              <a:ext cx="761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ESP32</a:t>
              </a:r>
              <a:endParaRPr lang="en-US" b="1" dirty="0"/>
            </a:p>
          </p:txBody>
        </p:sp>
      </p:grpSp>
      <p:grpSp>
        <p:nvGrpSpPr>
          <p:cNvPr id="10" name="Groep 9"/>
          <p:cNvGrpSpPr/>
          <p:nvPr/>
        </p:nvGrpSpPr>
        <p:grpSpPr>
          <a:xfrm>
            <a:off x="5657849" y="2897777"/>
            <a:ext cx="2401370" cy="1801028"/>
            <a:chOff x="4259902" y="2340108"/>
            <a:chExt cx="2401370" cy="1801028"/>
          </a:xfrm>
        </p:grpSpPr>
        <p:pic>
          <p:nvPicPr>
            <p:cNvPr id="3076" name="Picture 4" descr="https://store-cdn.arduino.cc/uni/catalog/product/cache/1/image/500x375/f8876a31b63532bbba4e781c30024a0a/a/0/a000093_top_3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9902" y="2340108"/>
              <a:ext cx="2401370" cy="1801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kstvak 24"/>
            <p:cNvSpPr txBox="1"/>
            <p:nvPr/>
          </p:nvSpPr>
          <p:spPr>
            <a:xfrm>
              <a:off x="4504515" y="2387310"/>
              <a:ext cx="2134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LEONARDO (MICRO)</a:t>
              </a:r>
              <a:endParaRPr lang="en-US" b="1" dirty="0"/>
            </a:p>
          </p:txBody>
        </p:sp>
      </p:grpSp>
      <p:grpSp>
        <p:nvGrpSpPr>
          <p:cNvPr id="14" name="Groep 13"/>
          <p:cNvGrpSpPr/>
          <p:nvPr/>
        </p:nvGrpSpPr>
        <p:grpSpPr>
          <a:xfrm>
            <a:off x="1991673" y="722767"/>
            <a:ext cx="9316392" cy="5921372"/>
            <a:chOff x="-6040590" y="243366"/>
            <a:chExt cx="9316392" cy="5921372"/>
          </a:xfrm>
        </p:grpSpPr>
        <p:grpSp>
          <p:nvGrpSpPr>
            <p:cNvPr id="11" name="Groep 10"/>
            <p:cNvGrpSpPr/>
            <p:nvPr/>
          </p:nvGrpSpPr>
          <p:grpSpPr>
            <a:xfrm>
              <a:off x="-3391152" y="3021488"/>
              <a:ext cx="4953000" cy="3143250"/>
              <a:chOff x="-3391152" y="3021488"/>
              <a:chExt cx="4953000" cy="3143250"/>
            </a:xfrm>
          </p:grpSpPr>
          <p:pic>
            <p:nvPicPr>
              <p:cNvPr id="1036" name="Picture 12" descr="Arduino MKR Vidor 4000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391152" y="3021488"/>
                <a:ext cx="4953000" cy="31432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kstvak 26"/>
              <p:cNvSpPr txBox="1"/>
              <p:nvPr/>
            </p:nvSpPr>
            <p:spPr>
              <a:xfrm>
                <a:off x="-1904713" y="5386866"/>
                <a:ext cx="25587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MKR VIDOR 4000 (FPGA)</a:t>
                </a:r>
                <a:endParaRPr lang="en-US" b="1" dirty="0"/>
              </a:p>
            </p:txBody>
          </p:sp>
        </p:grpSp>
        <p:grpSp>
          <p:nvGrpSpPr>
            <p:cNvPr id="12" name="Groep 11"/>
            <p:cNvGrpSpPr/>
            <p:nvPr/>
          </p:nvGrpSpPr>
          <p:grpSpPr>
            <a:xfrm>
              <a:off x="-6040590" y="1220778"/>
              <a:ext cx="3672826" cy="2330832"/>
              <a:chOff x="-6040590" y="1220778"/>
              <a:chExt cx="3672826" cy="2330832"/>
            </a:xfrm>
          </p:grpSpPr>
          <p:pic>
            <p:nvPicPr>
              <p:cNvPr id="1034" name="Picture 10" descr="Arduino Nano 33 IoT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40590" y="1220778"/>
                <a:ext cx="3672826" cy="23308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kstvak 27"/>
              <p:cNvSpPr txBox="1"/>
              <p:nvPr/>
            </p:nvSpPr>
            <p:spPr>
              <a:xfrm>
                <a:off x="-4889650" y="3053056"/>
                <a:ext cx="14221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NANO 33 </a:t>
                </a:r>
                <a:r>
                  <a:rPr lang="en-US" b="1" dirty="0" err="1" smtClean="0"/>
                  <a:t>IoT</a:t>
                </a:r>
                <a:endParaRPr lang="en-US" b="1" dirty="0"/>
              </a:p>
            </p:txBody>
          </p:sp>
        </p:grpSp>
        <p:grpSp>
          <p:nvGrpSpPr>
            <p:cNvPr id="13" name="Groep 12"/>
            <p:cNvGrpSpPr/>
            <p:nvPr/>
          </p:nvGrpSpPr>
          <p:grpSpPr>
            <a:xfrm>
              <a:off x="-1486698" y="243366"/>
              <a:ext cx="4762500" cy="3571875"/>
              <a:chOff x="-1486698" y="243366"/>
              <a:chExt cx="4762500" cy="3571875"/>
            </a:xfrm>
          </p:grpSpPr>
          <p:pic>
            <p:nvPicPr>
              <p:cNvPr id="3078" name="Picture 6" descr="https://store-cdn.arduino.cc/uni/catalog/product/cache/1/image/500x375/f8876a31b63532bbba4e781c30024a0a/a/b/abx00011_front.jp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486698" y="243366"/>
                <a:ext cx="4762500" cy="35718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Tekstvak 28"/>
              <p:cNvSpPr txBox="1"/>
              <p:nvPr/>
            </p:nvSpPr>
            <p:spPr>
              <a:xfrm>
                <a:off x="700891" y="640899"/>
                <a:ext cx="16546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MKR 1000 WIFI</a:t>
                </a:r>
                <a:endParaRPr lang="en-US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875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hthoek 46"/>
          <p:cNvSpPr/>
          <p:nvPr/>
        </p:nvSpPr>
        <p:spPr>
          <a:xfrm>
            <a:off x="6800850" y="1530378"/>
            <a:ext cx="3457575" cy="439417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 algn="r"/>
            <a:r>
              <a:rPr lang="en-US" dirty="0"/>
              <a:t>Windows PC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365125"/>
            <a:ext cx="95250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Architecture </a:t>
            </a:r>
            <a:r>
              <a:rPr lang="en-US" sz="4000" dirty="0">
                <a:solidFill>
                  <a:schemeClr val="bg1"/>
                </a:solidFill>
              </a:rPr>
              <a:t>- </a:t>
            </a:r>
            <a:r>
              <a:rPr lang="en-US" sz="4000" dirty="0" err="1">
                <a:solidFill>
                  <a:schemeClr val="bg1"/>
                </a:solidFill>
              </a:rPr>
              <a:t>VirtualPanel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4330589" y="4190999"/>
            <a:ext cx="1418897" cy="620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Arduino Port</a:t>
            </a:r>
          </a:p>
          <a:p>
            <a:pPr algn="ctr"/>
            <a:r>
              <a:rPr lang="en-US" sz="1400" dirty="0"/>
              <a:t>Library</a:t>
            </a:r>
          </a:p>
        </p:txBody>
      </p:sp>
      <p:sp>
        <p:nvSpPr>
          <p:cNvPr id="6" name="Rechthoek 5"/>
          <p:cNvSpPr/>
          <p:nvPr/>
        </p:nvSpPr>
        <p:spPr>
          <a:xfrm>
            <a:off x="7203416" y="4190999"/>
            <a:ext cx="1418897" cy="620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Arduino Port</a:t>
            </a:r>
          </a:p>
          <a:p>
            <a:pPr algn="ctr"/>
            <a:r>
              <a:rPr lang="en-US" sz="1400" dirty="0"/>
              <a:t>DLL</a:t>
            </a:r>
          </a:p>
        </p:txBody>
      </p:sp>
      <p:sp>
        <p:nvSpPr>
          <p:cNvPr id="8" name="Rechthoek 7"/>
          <p:cNvSpPr/>
          <p:nvPr/>
        </p:nvSpPr>
        <p:spPr>
          <a:xfrm>
            <a:off x="4330589" y="5161919"/>
            <a:ext cx="1418897" cy="6135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Serial Port</a:t>
            </a:r>
          </a:p>
        </p:txBody>
      </p:sp>
      <p:sp>
        <p:nvSpPr>
          <p:cNvPr id="9" name="Rechthoek 8"/>
          <p:cNvSpPr/>
          <p:nvPr/>
        </p:nvSpPr>
        <p:spPr>
          <a:xfrm>
            <a:off x="7203415" y="5161919"/>
            <a:ext cx="1418897" cy="6135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(USB) Serial Port</a:t>
            </a:r>
          </a:p>
        </p:txBody>
      </p:sp>
      <p:sp>
        <p:nvSpPr>
          <p:cNvPr id="10" name="Rechthoek 9"/>
          <p:cNvSpPr/>
          <p:nvPr/>
        </p:nvSpPr>
        <p:spPr>
          <a:xfrm>
            <a:off x="4330589" y="3226593"/>
            <a:ext cx="1418897" cy="6135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VirtualPanel</a:t>
            </a:r>
            <a:endParaRPr lang="en-US" sz="1400" dirty="0"/>
          </a:p>
          <a:p>
            <a:pPr algn="ctr"/>
            <a:r>
              <a:rPr lang="en-US" sz="1400" dirty="0"/>
              <a:t>Library</a:t>
            </a:r>
          </a:p>
        </p:txBody>
      </p:sp>
      <p:sp>
        <p:nvSpPr>
          <p:cNvPr id="11" name="Rechthoek 10"/>
          <p:cNvSpPr/>
          <p:nvPr/>
        </p:nvSpPr>
        <p:spPr>
          <a:xfrm>
            <a:off x="7203416" y="3226593"/>
            <a:ext cx="1418897" cy="6135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VirtualPanel</a:t>
            </a:r>
            <a:endParaRPr lang="en-US" sz="1400" dirty="0"/>
          </a:p>
          <a:p>
            <a:pPr algn="ctr"/>
            <a:r>
              <a:rPr lang="en-US" sz="1400" dirty="0"/>
              <a:t>Application</a:t>
            </a:r>
          </a:p>
        </p:txBody>
      </p:sp>
      <p:sp>
        <p:nvSpPr>
          <p:cNvPr id="12" name="Rechthoek 11"/>
          <p:cNvSpPr/>
          <p:nvPr/>
        </p:nvSpPr>
        <p:spPr>
          <a:xfrm>
            <a:off x="4332668" y="1987196"/>
            <a:ext cx="1418897" cy="8933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Arduino</a:t>
            </a:r>
          </a:p>
          <a:p>
            <a:pPr algn="ctr"/>
            <a:r>
              <a:rPr lang="en-US" sz="1400" dirty="0"/>
              <a:t>Application</a:t>
            </a:r>
          </a:p>
        </p:txBody>
      </p:sp>
      <p:cxnSp>
        <p:nvCxnSpPr>
          <p:cNvPr id="18" name="Rechte verbindingslijn met pijl 17"/>
          <p:cNvCxnSpPr>
            <a:stCxn id="12" idx="2"/>
            <a:endCxn id="10" idx="0"/>
          </p:cNvCxnSpPr>
          <p:nvPr/>
        </p:nvCxnSpPr>
        <p:spPr>
          <a:xfrm flipH="1">
            <a:off x="5040038" y="2880576"/>
            <a:ext cx="2079" cy="34601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>
            <a:stCxn id="10" idx="2"/>
            <a:endCxn id="5" idx="0"/>
          </p:cNvCxnSpPr>
          <p:nvPr/>
        </p:nvCxnSpPr>
        <p:spPr>
          <a:xfrm>
            <a:off x="5040038" y="3840190"/>
            <a:ext cx="0" cy="35080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>
            <a:stCxn id="5" idx="2"/>
            <a:endCxn id="8" idx="0"/>
          </p:cNvCxnSpPr>
          <p:nvPr/>
        </p:nvCxnSpPr>
        <p:spPr>
          <a:xfrm>
            <a:off x="5040038" y="4811110"/>
            <a:ext cx="0" cy="35080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/>
          <p:cNvCxnSpPr>
            <a:stCxn id="9" idx="1"/>
            <a:endCxn id="8" idx="3"/>
          </p:cNvCxnSpPr>
          <p:nvPr/>
        </p:nvCxnSpPr>
        <p:spPr>
          <a:xfrm flipH="1">
            <a:off x="5749486" y="5468718"/>
            <a:ext cx="1453929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>
            <a:stCxn id="6" idx="2"/>
            <a:endCxn id="9" idx="0"/>
          </p:cNvCxnSpPr>
          <p:nvPr/>
        </p:nvCxnSpPr>
        <p:spPr>
          <a:xfrm flipH="1">
            <a:off x="7912864" y="4811110"/>
            <a:ext cx="1" cy="35080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>
            <a:stCxn id="11" idx="2"/>
            <a:endCxn id="6" idx="0"/>
          </p:cNvCxnSpPr>
          <p:nvPr/>
        </p:nvCxnSpPr>
        <p:spPr>
          <a:xfrm>
            <a:off x="7912865" y="3840190"/>
            <a:ext cx="0" cy="35080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hoek 39"/>
          <p:cNvSpPr/>
          <p:nvPr/>
        </p:nvSpPr>
        <p:spPr>
          <a:xfrm>
            <a:off x="7203415" y="1982404"/>
            <a:ext cx="1418897" cy="8933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Application</a:t>
            </a:r>
          </a:p>
          <a:p>
            <a:pPr algn="ctr"/>
            <a:r>
              <a:rPr lang="en-US" sz="1400" dirty="0"/>
              <a:t>Display/Control</a:t>
            </a:r>
          </a:p>
        </p:txBody>
      </p:sp>
      <p:cxnSp>
        <p:nvCxnSpPr>
          <p:cNvPr id="42" name="Rechte verbindingslijn met pijl 41"/>
          <p:cNvCxnSpPr>
            <a:stCxn id="40" idx="2"/>
            <a:endCxn id="11" idx="0"/>
          </p:cNvCxnSpPr>
          <p:nvPr/>
        </p:nvCxnSpPr>
        <p:spPr>
          <a:xfrm>
            <a:off x="7912864" y="2875784"/>
            <a:ext cx="1" cy="35080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hthoek 47"/>
          <p:cNvSpPr/>
          <p:nvPr/>
        </p:nvSpPr>
        <p:spPr>
          <a:xfrm>
            <a:off x="2835109" y="1530377"/>
            <a:ext cx="3457575" cy="439417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Arduino like board</a:t>
            </a:r>
          </a:p>
        </p:txBody>
      </p:sp>
      <p:grpSp>
        <p:nvGrpSpPr>
          <p:cNvPr id="54" name="Groep 53"/>
          <p:cNvGrpSpPr/>
          <p:nvPr/>
        </p:nvGrpSpPr>
        <p:grpSpPr>
          <a:xfrm>
            <a:off x="9024877" y="2128837"/>
            <a:ext cx="696959" cy="659606"/>
            <a:chOff x="8982822" y="1962150"/>
            <a:chExt cx="939030" cy="877841"/>
          </a:xfrm>
          <a:solidFill>
            <a:schemeClr val="accent2">
              <a:lumMod val="75000"/>
            </a:schemeClr>
          </a:solidFill>
        </p:grpSpPr>
        <p:sp>
          <p:nvSpPr>
            <p:cNvPr id="49" name="Afgeronde rechthoek 48"/>
            <p:cNvSpPr/>
            <p:nvPr/>
          </p:nvSpPr>
          <p:spPr>
            <a:xfrm rot="893577">
              <a:off x="9359589" y="2575439"/>
              <a:ext cx="557560" cy="22049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Afgeronde rechthoek 49"/>
            <p:cNvSpPr/>
            <p:nvPr/>
          </p:nvSpPr>
          <p:spPr>
            <a:xfrm rot="4299990">
              <a:off x="9456715" y="2374853"/>
              <a:ext cx="596900" cy="33337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al 50"/>
            <p:cNvSpPr/>
            <p:nvPr/>
          </p:nvSpPr>
          <p:spPr>
            <a:xfrm>
              <a:off x="9455150" y="1962150"/>
              <a:ext cx="300015" cy="279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hthoek 51"/>
            <p:cNvSpPr/>
            <p:nvPr/>
          </p:nvSpPr>
          <p:spPr>
            <a:xfrm>
              <a:off x="9067032" y="2771775"/>
              <a:ext cx="404873" cy="523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hthoek 52"/>
            <p:cNvSpPr/>
            <p:nvPr/>
          </p:nvSpPr>
          <p:spPr>
            <a:xfrm rot="3901000">
              <a:off x="8806579" y="2597457"/>
              <a:ext cx="404873" cy="523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6643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365125"/>
            <a:ext cx="95250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Protocol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28800" y="1825625"/>
            <a:ext cx="9524999" cy="4351338"/>
          </a:xfrm>
        </p:spPr>
        <p:txBody>
          <a:bodyPr>
            <a:normAutofit/>
          </a:bodyPr>
          <a:lstStyle/>
          <a:p>
            <a:r>
              <a:rPr lang="en-US" dirty="0" err="1"/>
              <a:t>Weinig</a:t>
            </a:r>
            <a:r>
              <a:rPr lang="en-US" dirty="0"/>
              <a:t> overhead</a:t>
            </a:r>
          </a:p>
          <a:p>
            <a:r>
              <a:rPr lang="en-US" dirty="0" err="1"/>
              <a:t>Leesbare</a:t>
            </a:r>
            <a:r>
              <a:rPr lang="en-US" dirty="0"/>
              <a:t> </a:t>
            </a:r>
            <a:r>
              <a:rPr lang="en-US" dirty="0" err="1"/>
              <a:t>berichten</a:t>
            </a:r>
            <a:endParaRPr lang="en-US" dirty="0"/>
          </a:p>
          <a:p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kanalen</a:t>
            </a:r>
            <a:endParaRPr lang="en-US" dirty="0"/>
          </a:p>
          <a:p>
            <a:r>
              <a:rPr lang="en-US" dirty="0"/>
              <a:t>Basic data types (void, string, byte,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uint</a:t>
            </a:r>
            <a:r>
              <a:rPr lang="en-US" dirty="0"/>
              <a:t>, long </a:t>
            </a:r>
            <a:r>
              <a:rPr lang="en-US" dirty="0" err="1"/>
              <a:t>ulong</a:t>
            </a:r>
            <a:r>
              <a:rPr lang="en-US" dirty="0"/>
              <a:t>, float)</a:t>
            </a:r>
          </a:p>
          <a:p>
            <a:r>
              <a:rPr lang="en-US" dirty="0" err="1" smtClean="0"/>
              <a:t>Eenvoudige</a:t>
            </a:r>
            <a:r>
              <a:rPr lang="en-US" dirty="0" smtClean="0"/>
              <a:t> setup (</a:t>
            </a:r>
            <a:r>
              <a:rPr lang="en-US" dirty="0" err="1" smtClean="0"/>
              <a:t>één</a:t>
            </a:r>
            <a:r>
              <a:rPr lang="en-US" dirty="0" smtClean="0"/>
              <a:t> callback, event per </a:t>
            </a:r>
            <a:r>
              <a:rPr lang="en-US" dirty="0" err="1" smtClean="0"/>
              <a:t>kanaal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/>
              <a:t>Kanaal</a:t>
            </a:r>
            <a:r>
              <a:rPr lang="en-US" dirty="0"/>
              <a:t> </a:t>
            </a:r>
            <a:r>
              <a:rPr lang="en-US" dirty="0" err="1"/>
              <a:t>definities</a:t>
            </a:r>
            <a:r>
              <a:rPr lang="en-US" dirty="0"/>
              <a:t> </a:t>
            </a:r>
            <a:r>
              <a:rPr lang="en-US" dirty="0" err="1"/>
              <a:t>onafhankelijk</a:t>
            </a:r>
            <a:r>
              <a:rPr lang="en-US" dirty="0"/>
              <a:t> van </a:t>
            </a:r>
            <a:r>
              <a:rPr lang="en-US" dirty="0" err="1"/>
              <a:t>gebruik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Bestaande</a:t>
            </a:r>
            <a:r>
              <a:rPr lang="en-US" dirty="0"/>
              <a:t> </a:t>
            </a:r>
            <a:r>
              <a:rPr lang="en-US" dirty="0" err="1"/>
              <a:t>protocollen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goede</a:t>
            </a:r>
            <a:r>
              <a:rPr lang="en-US" dirty="0"/>
              <a:t> match </a:t>
            </a:r>
          </a:p>
        </p:txBody>
      </p:sp>
    </p:spTree>
    <p:extLst>
      <p:ext uri="{BB962C8B-B14F-4D97-AF65-F5344CB8AC3E}">
        <p14:creationId xmlns:p14="http://schemas.microsoft.com/office/powerpoint/2010/main" val="280897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365125"/>
            <a:ext cx="95250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Protocol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28800" y="1825625"/>
            <a:ext cx="9524999" cy="4351338"/>
          </a:xfrm>
        </p:spPr>
        <p:txBody>
          <a:bodyPr>
            <a:normAutofit/>
          </a:bodyPr>
          <a:lstStyle/>
          <a:p>
            <a:r>
              <a:rPr lang="en-US" dirty="0"/>
              <a:t>Elke control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eigen</a:t>
            </a:r>
            <a:r>
              <a:rPr lang="en-US" dirty="0"/>
              <a:t> </a:t>
            </a:r>
            <a:r>
              <a:rPr lang="en-US" dirty="0" err="1"/>
              <a:t>kanaal</a:t>
            </a:r>
            <a:r>
              <a:rPr lang="en-US" dirty="0"/>
              <a:t> (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indien</a:t>
            </a:r>
            <a:r>
              <a:rPr lang="en-US" dirty="0"/>
              <a:t> </a:t>
            </a:r>
            <a:r>
              <a:rPr lang="en-US" dirty="0" err="1"/>
              <a:t>nodig</a:t>
            </a:r>
            <a:r>
              <a:rPr lang="en-US" dirty="0"/>
              <a:t>)</a:t>
            </a:r>
          </a:p>
          <a:p>
            <a:r>
              <a:rPr lang="en-US" dirty="0"/>
              <a:t>Datatype </a:t>
            </a:r>
            <a:r>
              <a:rPr lang="en-US" dirty="0" err="1"/>
              <a:t>geeft</a:t>
            </a:r>
            <a:r>
              <a:rPr lang="en-US" dirty="0"/>
              <a:t> </a:t>
            </a:r>
            <a:r>
              <a:rPr lang="en-US" dirty="0" err="1"/>
              <a:t>functie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afhankelijk</a:t>
            </a:r>
            <a:r>
              <a:rPr lang="en-US" dirty="0"/>
              <a:t> van </a:t>
            </a:r>
            <a:r>
              <a:rPr lang="en-US" dirty="0" err="1" smtClean="0"/>
              <a:t>kanaal</a:t>
            </a:r>
            <a:r>
              <a:rPr lang="en-US" dirty="0" smtClean="0"/>
              <a:t>/control: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Button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string </a:t>
            </a:r>
            <a:r>
              <a:rPr lang="en-US" dirty="0"/>
              <a:t>=</a:t>
            </a:r>
            <a:r>
              <a:rPr lang="en-US" dirty="0" smtClean="0"/>
              <a:t> button </a:t>
            </a:r>
            <a:r>
              <a:rPr lang="en-US" dirty="0"/>
              <a:t>text, </a:t>
            </a:r>
            <a:r>
              <a:rPr lang="en-US" dirty="0" smtClean="0"/>
              <a:t>bool </a:t>
            </a:r>
            <a:r>
              <a:rPr lang="en-US" dirty="0"/>
              <a:t>= </a:t>
            </a:r>
            <a:r>
              <a:rPr lang="en-US" dirty="0" smtClean="0"/>
              <a:t>visibility, bool </a:t>
            </a:r>
            <a:r>
              <a:rPr lang="en-US" dirty="0" err="1" smtClean="0"/>
              <a:t>ontvangen</a:t>
            </a:r>
            <a:r>
              <a:rPr lang="en-US" dirty="0" smtClean="0"/>
              <a:t> = button click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 Graph: </a:t>
            </a:r>
            <a:r>
              <a:rPr lang="en-US" dirty="0" err="1" smtClean="0">
                <a:solidFill>
                  <a:schemeClr val="bg1"/>
                </a:solidFill>
              </a:rPr>
              <a:t>GraphDrawLine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/>
              <a:t>Int16 = </a:t>
            </a:r>
            <a:r>
              <a:rPr lang="en-US" dirty="0" err="1" smtClean="0"/>
              <a:t>lijnpunt</a:t>
            </a:r>
            <a:r>
              <a:rPr lang="en-US" dirty="0" smtClean="0"/>
              <a:t>, int32 </a:t>
            </a:r>
            <a:r>
              <a:rPr lang="en-US" dirty="0"/>
              <a:t>= </a:t>
            </a:r>
            <a:r>
              <a:rPr lang="en-US" dirty="0" err="1"/>
              <a:t>lijnsegment</a:t>
            </a:r>
            <a:endParaRPr lang="en-US" dirty="0"/>
          </a:p>
          <a:p>
            <a:r>
              <a:rPr lang="en-US" dirty="0" err="1"/>
              <a:t>Speciale</a:t>
            </a:r>
            <a:r>
              <a:rPr lang="en-US" dirty="0"/>
              <a:t> strings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kleur</a:t>
            </a:r>
            <a:r>
              <a:rPr lang="en-US" dirty="0"/>
              <a:t>, </a:t>
            </a:r>
            <a:r>
              <a:rPr lang="en-US" dirty="0" err="1"/>
              <a:t>lijndikte</a:t>
            </a:r>
            <a:r>
              <a:rPr lang="en-US" dirty="0"/>
              <a:t>, graph type (e.g. $RED)</a:t>
            </a:r>
          </a:p>
          <a:p>
            <a:r>
              <a:rPr lang="en-US" dirty="0" smtClean="0"/>
              <a:t>Protocol </a:t>
            </a:r>
            <a:r>
              <a:rPr lang="en-US" dirty="0" err="1" smtClean="0"/>
              <a:t>Hulproutines</a:t>
            </a:r>
            <a:r>
              <a:rPr lang="en-US" dirty="0" smtClean="0"/>
              <a:t> (</a:t>
            </a:r>
            <a:r>
              <a:rPr lang="en-US" dirty="0" err="1" smtClean="0"/>
              <a:t>verpakken</a:t>
            </a:r>
            <a:r>
              <a:rPr lang="en-US" dirty="0" smtClean="0"/>
              <a:t> van data):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byte </a:t>
            </a:r>
            <a:r>
              <a:rPr lang="en-US" dirty="0" err="1"/>
              <a:t>x,y</a:t>
            </a:r>
            <a:r>
              <a:rPr lang="en-US" dirty="0"/>
              <a:t> &gt; int16 punt </a:t>
            </a:r>
            <a:r>
              <a:rPr lang="en-US" dirty="0" err="1"/>
              <a:t>en</a:t>
            </a:r>
            <a:r>
              <a:rPr lang="en-US" dirty="0"/>
              <a:t> byte x1,y1,x2,y2 &gt; int32 </a:t>
            </a:r>
            <a:r>
              <a:rPr lang="en-US" dirty="0" err="1"/>
              <a:t>lijn</a:t>
            </a:r>
            <a:r>
              <a:rPr lang="en-US" dirty="0"/>
              <a:t> segment</a:t>
            </a:r>
          </a:p>
        </p:txBody>
      </p:sp>
    </p:spTree>
    <p:extLst>
      <p:ext uri="{BB962C8B-B14F-4D97-AF65-F5344CB8AC3E}">
        <p14:creationId xmlns:p14="http://schemas.microsoft.com/office/powerpoint/2010/main" val="77447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365125"/>
            <a:ext cx="95250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Protocol</a:t>
            </a:r>
          </a:p>
        </p:txBody>
      </p:sp>
      <p:sp>
        <p:nvSpPr>
          <p:cNvPr id="4" name="Rechthoek 3"/>
          <p:cNvSpPr/>
          <p:nvPr/>
        </p:nvSpPr>
        <p:spPr>
          <a:xfrm>
            <a:off x="4425312" y="2578413"/>
            <a:ext cx="1094996" cy="9965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F </a:t>
            </a:r>
            <a:r>
              <a:rPr lang="en-US" sz="4000" dirty="0" err="1"/>
              <a:t>F</a:t>
            </a:r>
            <a:endParaRPr lang="en-US" sz="4000" dirty="0"/>
          </a:p>
        </p:txBody>
      </p:sp>
      <p:sp>
        <p:nvSpPr>
          <p:cNvPr id="5" name="Rechthoek 4"/>
          <p:cNvSpPr/>
          <p:nvPr/>
        </p:nvSpPr>
        <p:spPr>
          <a:xfrm>
            <a:off x="5657183" y="2578413"/>
            <a:ext cx="643466" cy="9965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F</a:t>
            </a:r>
          </a:p>
        </p:txBody>
      </p:sp>
      <p:sp>
        <p:nvSpPr>
          <p:cNvPr id="6" name="Rechthoek 5"/>
          <p:cNvSpPr/>
          <p:nvPr/>
        </p:nvSpPr>
        <p:spPr>
          <a:xfrm>
            <a:off x="6437525" y="2578413"/>
            <a:ext cx="2099730" cy="99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…</a:t>
            </a:r>
          </a:p>
        </p:txBody>
      </p:sp>
      <p:sp>
        <p:nvSpPr>
          <p:cNvPr id="7" name="Rechthoek 6"/>
          <p:cNvSpPr/>
          <p:nvPr/>
        </p:nvSpPr>
        <p:spPr>
          <a:xfrm>
            <a:off x="8674131" y="2578413"/>
            <a:ext cx="667454" cy="996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CR</a:t>
            </a:r>
          </a:p>
        </p:txBody>
      </p:sp>
      <p:sp>
        <p:nvSpPr>
          <p:cNvPr id="11" name="Lijntoelichting 1 10"/>
          <p:cNvSpPr/>
          <p:nvPr/>
        </p:nvSpPr>
        <p:spPr>
          <a:xfrm>
            <a:off x="2889283" y="4028943"/>
            <a:ext cx="1988269" cy="1013089"/>
          </a:xfrm>
          <a:prstGeom prst="borderCallout1">
            <a:avLst>
              <a:gd name="adj1" fmla="val -1145"/>
              <a:gd name="adj2" fmla="val 75200"/>
              <a:gd name="adj3" fmla="val -57870"/>
              <a:gd name="adj4" fmla="val 10202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0…255</a:t>
            </a:r>
            <a:endParaRPr lang="en-US" sz="1400" dirty="0"/>
          </a:p>
          <a:p>
            <a:pPr algn="ctr"/>
            <a:r>
              <a:rPr lang="en-US" sz="1400" dirty="0"/>
              <a:t>ASCII </a:t>
            </a:r>
            <a:r>
              <a:rPr lang="en-US" sz="1400" dirty="0" smtClean="0"/>
              <a:t>HEX 00-FF</a:t>
            </a:r>
            <a:endParaRPr lang="en-US" sz="1400" dirty="0"/>
          </a:p>
        </p:txBody>
      </p:sp>
      <p:sp>
        <p:nvSpPr>
          <p:cNvPr id="12" name="Lijntoelichting 1 11"/>
          <p:cNvSpPr/>
          <p:nvPr/>
        </p:nvSpPr>
        <p:spPr>
          <a:xfrm>
            <a:off x="5068751" y="4028943"/>
            <a:ext cx="1985427" cy="1030409"/>
          </a:xfrm>
          <a:prstGeom prst="borderCallout1">
            <a:avLst>
              <a:gd name="adj1" fmla="val -2359"/>
              <a:gd name="adj2" fmla="val 37681"/>
              <a:gd name="adj3" fmla="val -61083"/>
              <a:gd name="adj4" fmla="val 4573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void, byte, </a:t>
            </a:r>
            <a:r>
              <a:rPr lang="en-US" sz="1400" dirty="0" err="1"/>
              <a:t>int</a:t>
            </a:r>
            <a:r>
              <a:rPr lang="en-US" sz="1400" dirty="0"/>
              <a:t> long, string, …</a:t>
            </a:r>
          </a:p>
          <a:p>
            <a:pPr algn="ctr"/>
            <a:r>
              <a:rPr lang="en-US" sz="1400" dirty="0"/>
              <a:t>ASCII HEX 0-F</a:t>
            </a:r>
          </a:p>
        </p:txBody>
      </p:sp>
      <p:sp>
        <p:nvSpPr>
          <p:cNvPr id="14" name="Lijntoelichting 1 13"/>
          <p:cNvSpPr/>
          <p:nvPr/>
        </p:nvSpPr>
        <p:spPr>
          <a:xfrm>
            <a:off x="9395188" y="4046263"/>
            <a:ext cx="1958612" cy="1013089"/>
          </a:xfrm>
          <a:prstGeom prst="borderCallout1">
            <a:avLst>
              <a:gd name="adj1" fmla="val -5603"/>
              <a:gd name="adj2" fmla="val 13646"/>
              <a:gd name="adj3" fmla="val -54441"/>
              <a:gd name="adj4" fmla="val -2298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Cariage</a:t>
            </a:r>
            <a:r>
              <a:rPr lang="en-US" sz="1400" dirty="0" smtClean="0"/>
              <a:t> </a:t>
            </a:r>
            <a:r>
              <a:rPr lang="en-US" sz="1400" dirty="0"/>
              <a:t>Return</a:t>
            </a:r>
          </a:p>
          <a:p>
            <a:pPr algn="ctr"/>
            <a:r>
              <a:rPr lang="en-US" sz="1400" dirty="0"/>
              <a:t>Character</a:t>
            </a:r>
          </a:p>
        </p:txBody>
      </p:sp>
      <p:sp>
        <p:nvSpPr>
          <p:cNvPr id="15" name="Rechthoek 14"/>
          <p:cNvSpPr/>
          <p:nvPr/>
        </p:nvSpPr>
        <p:spPr>
          <a:xfrm>
            <a:off x="4425311" y="1690688"/>
            <a:ext cx="1026584" cy="6607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Channel ID</a:t>
            </a:r>
          </a:p>
        </p:txBody>
      </p:sp>
      <p:sp>
        <p:nvSpPr>
          <p:cNvPr id="16" name="Rechthoek 15"/>
          <p:cNvSpPr/>
          <p:nvPr/>
        </p:nvSpPr>
        <p:spPr>
          <a:xfrm>
            <a:off x="5657183" y="1690688"/>
            <a:ext cx="643466" cy="6607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 Type</a:t>
            </a:r>
          </a:p>
        </p:txBody>
      </p:sp>
      <p:sp>
        <p:nvSpPr>
          <p:cNvPr id="17" name="Rechthoek 16"/>
          <p:cNvSpPr/>
          <p:nvPr/>
        </p:nvSpPr>
        <p:spPr>
          <a:xfrm>
            <a:off x="6437525" y="1690688"/>
            <a:ext cx="2099730" cy="6535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18" name="Rechthoek 17"/>
          <p:cNvSpPr/>
          <p:nvPr/>
        </p:nvSpPr>
        <p:spPr>
          <a:xfrm>
            <a:off x="8674131" y="1690688"/>
            <a:ext cx="667454" cy="6535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End </a:t>
            </a:r>
            <a:r>
              <a:rPr lang="en-US" dirty="0" err="1"/>
              <a:t>Msg</a:t>
            </a:r>
            <a:endParaRPr lang="en-US" dirty="0"/>
          </a:p>
        </p:txBody>
      </p:sp>
      <p:sp>
        <p:nvSpPr>
          <p:cNvPr id="19" name="Lijntoelichting 1 18"/>
          <p:cNvSpPr/>
          <p:nvPr/>
        </p:nvSpPr>
        <p:spPr>
          <a:xfrm>
            <a:off x="7245377" y="4028945"/>
            <a:ext cx="1958612" cy="1030407"/>
          </a:xfrm>
          <a:prstGeom prst="borderCallout1">
            <a:avLst>
              <a:gd name="adj1" fmla="val 157"/>
              <a:gd name="adj2" fmla="val 39898"/>
              <a:gd name="adj3" fmla="val -54808"/>
              <a:gd name="adj4" fmla="val 264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0…60 bytes</a:t>
            </a:r>
          </a:p>
          <a:p>
            <a:pPr algn="ctr"/>
            <a:r>
              <a:rPr lang="en-US" sz="1400" dirty="0" smtClean="0"/>
              <a:t>Num. </a:t>
            </a:r>
            <a:r>
              <a:rPr lang="en-US" sz="1400" dirty="0"/>
              <a:t>types </a:t>
            </a:r>
            <a:r>
              <a:rPr lang="en-US" sz="1400" dirty="0" smtClean="0"/>
              <a:t>ASCII HEX</a:t>
            </a:r>
            <a:r>
              <a:rPr lang="en-US" sz="1400" dirty="0"/>
              <a:t>, String</a:t>
            </a:r>
          </a:p>
        </p:txBody>
      </p:sp>
    </p:spTree>
    <p:extLst>
      <p:ext uri="{BB962C8B-B14F-4D97-AF65-F5344CB8AC3E}">
        <p14:creationId xmlns:p14="http://schemas.microsoft.com/office/powerpoint/2010/main" val="350851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365125"/>
            <a:ext cx="95250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Protocol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28800" y="1825625"/>
            <a:ext cx="9524999" cy="4351338"/>
          </a:xfrm>
        </p:spPr>
        <p:txBody>
          <a:bodyPr/>
          <a:lstStyle/>
          <a:p>
            <a:r>
              <a:rPr lang="en-US" dirty="0"/>
              <a:t>010</a:t>
            </a:r>
            <a:r>
              <a:rPr lang="en-US" sz="1600" dirty="0">
                <a:sym typeface="Wingdings 3" panose="05040102010807070707" pitchFamily="18" charset="2"/>
              </a:rPr>
              <a:t>		</a:t>
            </a:r>
            <a:r>
              <a:rPr lang="en-US" dirty="0">
                <a:sym typeface="Wingdings 3" panose="05040102010807070707" pitchFamily="18" charset="2"/>
              </a:rPr>
              <a:t>{channel 1} {void}</a:t>
            </a:r>
          </a:p>
          <a:p>
            <a:r>
              <a:rPr lang="en-US" dirty="0"/>
              <a:t>021Hello</a:t>
            </a:r>
            <a:r>
              <a:rPr lang="en-US" sz="1600" dirty="0">
                <a:sym typeface="Wingdings 3" panose="05040102010807070707" pitchFamily="18" charset="2"/>
              </a:rPr>
              <a:t>		</a:t>
            </a:r>
            <a:r>
              <a:rPr lang="en-US" dirty="0">
                <a:sym typeface="Wingdings 3" panose="05040102010807070707" pitchFamily="18" charset="2"/>
              </a:rPr>
              <a:t>{channel 2} {string} {“Hello”}</a:t>
            </a:r>
            <a:endParaRPr lang="en-US" dirty="0"/>
          </a:p>
          <a:p>
            <a:r>
              <a:rPr lang="en-US" dirty="0"/>
              <a:t>022FF</a:t>
            </a:r>
            <a:r>
              <a:rPr lang="en-US" sz="1600" dirty="0">
                <a:sym typeface="Wingdings 3" panose="05040102010807070707" pitchFamily="18" charset="2"/>
              </a:rPr>
              <a:t>		</a:t>
            </a:r>
            <a:r>
              <a:rPr lang="en-US" dirty="0">
                <a:sym typeface="Wingdings 3" panose="05040102010807070707" pitchFamily="18" charset="2"/>
              </a:rPr>
              <a:t>{channel 2} {byte} {255}</a:t>
            </a:r>
          </a:p>
          <a:p>
            <a:r>
              <a:rPr lang="en-US" dirty="0"/>
              <a:t>033FFF0</a:t>
            </a:r>
            <a:r>
              <a:rPr lang="en-US" sz="1600" dirty="0">
                <a:sym typeface="Wingdings 3" panose="05040102010807070707" pitchFamily="18" charset="2"/>
              </a:rPr>
              <a:t>		</a:t>
            </a:r>
            <a:r>
              <a:rPr lang="en-US" dirty="0">
                <a:sym typeface="Wingdings 3" panose="05040102010807070707" pitchFamily="18" charset="2"/>
              </a:rPr>
              <a:t>{channel 3} {</a:t>
            </a:r>
            <a:r>
              <a:rPr lang="en-US" dirty="0" err="1">
                <a:sym typeface="Wingdings 3" panose="05040102010807070707" pitchFamily="18" charset="2"/>
              </a:rPr>
              <a:t>int</a:t>
            </a:r>
            <a:r>
              <a:rPr lang="en-US" dirty="0">
                <a:sym typeface="Wingdings 3" panose="05040102010807070707" pitchFamily="18" charset="2"/>
              </a:rPr>
              <a:t>} {-16}</a:t>
            </a:r>
            <a:br>
              <a:rPr lang="en-US" dirty="0">
                <a:sym typeface="Wingdings 3" panose="05040102010807070707" pitchFamily="18" charset="2"/>
              </a:rPr>
            </a:br>
            <a:r>
              <a:rPr lang="en-US" dirty="0">
                <a:sym typeface="Wingdings 3" panose="05040102010807070707" pitchFamily="18" charset="2"/>
              </a:rPr>
              <a:t>…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22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365125"/>
            <a:ext cx="95250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Walkthrough </a:t>
            </a:r>
            <a:r>
              <a:rPr lang="en-US" dirty="0">
                <a:solidFill>
                  <a:schemeClr val="bg1"/>
                </a:solidFill>
              </a:rPr>
              <a:t>and Examples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28800" y="1825625"/>
            <a:ext cx="9524999" cy="4351338"/>
          </a:xfrm>
        </p:spPr>
        <p:txBody>
          <a:bodyPr>
            <a:normAutofit/>
          </a:bodyPr>
          <a:lstStyle/>
          <a:p>
            <a:r>
              <a:rPr lang="en-US" dirty="0">
                <a:sym typeface="Wingdings 3" panose="05040102010807070707" pitchFamily="18" charset="2"/>
              </a:rPr>
              <a:t>Main panel</a:t>
            </a:r>
          </a:p>
          <a:p>
            <a:r>
              <a:rPr lang="en-US" dirty="0">
                <a:sym typeface="Wingdings 3" panose="05040102010807070707" pitchFamily="18" charset="2"/>
              </a:rPr>
              <a:t>Message log panel</a:t>
            </a:r>
          </a:p>
          <a:p>
            <a:r>
              <a:rPr lang="en-US" dirty="0">
                <a:sym typeface="Wingdings 3" panose="05040102010807070707" pitchFamily="18" charset="2"/>
              </a:rPr>
              <a:t>Monitor panel</a:t>
            </a:r>
          </a:p>
          <a:p>
            <a:r>
              <a:rPr lang="en-US" dirty="0">
                <a:sym typeface="Wingdings 3" panose="05040102010807070707" pitchFamily="18" charset="2"/>
              </a:rPr>
              <a:t>Graph panel</a:t>
            </a:r>
          </a:p>
          <a:p>
            <a:r>
              <a:rPr lang="en-US" dirty="0">
                <a:sym typeface="Wingdings 3" panose="05040102010807070707" pitchFamily="18" charset="2"/>
              </a:rPr>
              <a:t>Info panel</a:t>
            </a:r>
          </a:p>
          <a:p>
            <a:r>
              <a:rPr lang="en-US" dirty="0">
                <a:sym typeface="Wingdings 3" panose="05040102010807070707" pitchFamily="18" charset="2"/>
              </a:rPr>
              <a:t>102 Controls</a:t>
            </a:r>
          </a:p>
          <a:p>
            <a:r>
              <a:rPr lang="en-US" dirty="0"/>
              <a:t>123 Channels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902529" y="3231853"/>
            <a:ext cx="4702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Switch to Examples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8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365125"/>
            <a:ext cx="95250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Arduino Coding Example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28800" y="1825625"/>
            <a:ext cx="9524999" cy="4351338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#include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VirtualPanel.h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” </a:t>
            </a:r>
          </a:p>
          <a:p>
            <a:r>
              <a:rPr lang="en-US" dirty="0"/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Panel.begin</a:t>
            </a:r>
            <a:r>
              <a:rPr lang="en-US" dirty="0"/>
              <a:t>();</a:t>
            </a:r>
          </a:p>
          <a:p>
            <a:r>
              <a:rPr lang="en-US" dirty="0"/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Panel.receive</a:t>
            </a:r>
            <a:r>
              <a:rPr lang="en-US" dirty="0"/>
              <a:t>();</a:t>
            </a:r>
          </a:p>
          <a:p>
            <a:r>
              <a:rPr lang="en-US" dirty="0"/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PanelCallback</a:t>
            </a:r>
            <a:r>
              <a:rPr lang="en-US" dirty="0"/>
              <a:t>(event);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Panel.send</a:t>
            </a:r>
            <a:r>
              <a:rPr lang="en-US" dirty="0" smtClean="0"/>
              <a:t>(</a:t>
            </a:r>
            <a:r>
              <a:rPr lang="en-US" dirty="0" err="1" smtClean="0"/>
              <a:t>channel_id</a:t>
            </a:r>
            <a:r>
              <a:rPr lang="en-US" dirty="0"/>
              <a:t>, </a:t>
            </a:r>
            <a:r>
              <a:rPr lang="en-US" dirty="0" err="1"/>
              <a:t>var</a:t>
            </a:r>
            <a:r>
              <a:rPr lang="en-US" dirty="0"/>
              <a:t>);</a:t>
            </a:r>
          </a:p>
          <a:p>
            <a:r>
              <a:rPr lang="en-US" dirty="0"/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Panel.sendf</a:t>
            </a:r>
            <a:r>
              <a:rPr lang="en-US" dirty="0" smtClean="0"/>
              <a:t>(</a:t>
            </a:r>
            <a:r>
              <a:rPr lang="en-US" dirty="0" err="1" smtClean="0"/>
              <a:t>channel_id</a:t>
            </a:r>
            <a:r>
              <a:rPr lang="en-US" dirty="0"/>
              <a:t>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“Value %d”</a:t>
            </a:r>
            <a:r>
              <a:rPr lang="en-US" dirty="0"/>
              <a:t>, </a:t>
            </a:r>
            <a:r>
              <a:rPr lang="en-US" dirty="0" err="1"/>
              <a:t>var</a:t>
            </a:r>
            <a:r>
              <a:rPr lang="en-US" dirty="0"/>
              <a:t>…);</a:t>
            </a:r>
          </a:p>
          <a:p>
            <a:r>
              <a:rPr lang="en-US" dirty="0"/>
              <a:t>F(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“string”</a:t>
            </a:r>
            <a:r>
              <a:rPr lang="en-US" dirty="0"/>
              <a:t>) macro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546" y="414336"/>
            <a:ext cx="1378146" cy="2859977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201351" y="3231853"/>
            <a:ext cx="3201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Switch to IDE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677" y="414336"/>
            <a:ext cx="7746601" cy="625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3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574" y="593940"/>
            <a:ext cx="4222018" cy="598276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8136" y="111124"/>
            <a:ext cx="4330877" cy="603461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3648" y="548972"/>
            <a:ext cx="4334261" cy="602773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544" y="106948"/>
            <a:ext cx="4327772" cy="602773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7783" y="248214"/>
            <a:ext cx="4307990" cy="612634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7203" y="248214"/>
            <a:ext cx="4338951" cy="61263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365125"/>
            <a:ext cx="95250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Documentation &amp; code examples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28800" y="1825625"/>
            <a:ext cx="9524999" cy="4351338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2"/>
                </a:solidFill>
              </a:rPr>
              <a:t>Git</a:t>
            </a:r>
            <a:r>
              <a:rPr lang="en-US" dirty="0">
                <a:solidFill>
                  <a:schemeClr val="bg2"/>
                </a:solidFill>
              </a:rPr>
              <a:t> Wiki (67 pages)</a:t>
            </a:r>
          </a:p>
          <a:p>
            <a:r>
              <a:rPr lang="en-US" dirty="0"/>
              <a:t>Overview</a:t>
            </a:r>
          </a:p>
          <a:p>
            <a:r>
              <a:rPr lang="en-US" dirty="0"/>
              <a:t>Development guide</a:t>
            </a:r>
          </a:p>
          <a:p>
            <a:r>
              <a:rPr lang="en-US" dirty="0"/>
              <a:t>Panel and Channel descriptions</a:t>
            </a:r>
          </a:p>
          <a:p>
            <a:r>
              <a:rPr lang="en-US" dirty="0"/>
              <a:t>Function descriptions</a:t>
            </a:r>
          </a:p>
          <a:p>
            <a:r>
              <a:rPr lang="en-US" dirty="0"/>
              <a:t>Tutorial Examples (12)</a:t>
            </a:r>
          </a:p>
          <a:p>
            <a:r>
              <a:rPr lang="en-US" dirty="0"/>
              <a:t>Showcase / Examples (4)</a:t>
            </a:r>
          </a:p>
          <a:p>
            <a:r>
              <a:rPr lang="en-US" dirty="0"/>
              <a:t>Quick Reference (pdf)   / Panel Design sheet (pdf)</a:t>
            </a:r>
          </a:p>
        </p:txBody>
      </p:sp>
    </p:spTree>
    <p:extLst>
      <p:ext uri="{BB962C8B-B14F-4D97-AF65-F5344CB8AC3E}">
        <p14:creationId xmlns:p14="http://schemas.microsoft.com/office/powerpoint/2010/main" val="319697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hthoek 46"/>
          <p:cNvSpPr/>
          <p:nvPr/>
        </p:nvSpPr>
        <p:spPr>
          <a:xfrm>
            <a:off x="6800850" y="1530378"/>
            <a:ext cx="3457575" cy="439417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 algn="r"/>
            <a:r>
              <a:rPr lang="en-US" dirty="0"/>
              <a:t>Windows PC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365125"/>
            <a:ext cx="95250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Architecture </a:t>
            </a:r>
            <a:r>
              <a:rPr lang="en-US" sz="4000" dirty="0">
                <a:solidFill>
                  <a:schemeClr val="bg1"/>
                </a:solidFill>
              </a:rPr>
              <a:t>- dedicated panel</a:t>
            </a:r>
          </a:p>
        </p:txBody>
      </p:sp>
      <p:sp>
        <p:nvSpPr>
          <p:cNvPr id="5" name="Rechthoek 4"/>
          <p:cNvSpPr/>
          <p:nvPr/>
        </p:nvSpPr>
        <p:spPr>
          <a:xfrm>
            <a:off x="4330589" y="4190999"/>
            <a:ext cx="1418897" cy="620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Arduino Port</a:t>
            </a:r>
          </a:p>
          <a:p>
            <a:pPr algn="ctr"/>
            <a:r>
              <a:rPr lang="en-US" sz="1400" dirty="0"/>
              <a:t>Library</a:t>
            </a:r>
          </a:p>
        </p:txBody>
      </p:sp>
      <p:sp>
        <p:nvSpPr>
          <p:cNvPr id="6" name="Rechthoek 5"/>
          <p:cNvSpPr/>
          <p:nvPr/>
        </p:nvSpPr>
        <p:spPr>
          <a:xfrm>
            <a:off x="7203416" y="4190999"/>
            <a:ext cx="1418897" cy="620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Arduino Port</a:t>
            </a:r>
          </a:p>
          <a:p>
            <a:pPr algn="ctr"/>
            <a:r>
              <a:rPr lang="en-US" sz="1400" dirty="0"/>
              <a:t>DLL</a:t>
            </a:r>
          </a:p>
        </p:txBody>
      </p:sp>
      <p:sp>
        <p:nvSpPr>
          <p:cNvPr id="8" name="Rechthoek 7"/>
          <p:cNvSpPr/>
          <p:nvPr/>
        </p:nvSpPr>
        <p:spPr>
          <a:xfrm>
            <a:off x="4330589" y="5161919"/>
            <a:ext cx="1418897" cy="6135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Serial Port</a:t>
            </a:r>
          </a:p>
        </p:txBody>
      </p:sp>
      <p:sp>
        <p:nvSpPr>
          <p:cNvPr id="9" name="Rechthoek 8"/>
          <p:cNvSpPr/>
          <p:nvPr/>
        </p:nvSpPr>
        <p:spPr>
          <a:xfrm>
            <a:off x="7203415" y="5161919"/>
            <a:ext cx="1418897" cy="6135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(USB) Serial Port</a:t>
            </a:r>
          </a:p>
        </p:txBody>
      </p:sp>
      <p:sp>
        <p:nvSpPr>
          <p:cNvPr id="10" name="Rechthoek 9"/>
          <p:cNvSpPr/>
          <p:nvPr/>
        </p:nvSpPr>
        <p:spPr>
          <a:xfrm>
            <a:off x="4330589" y="3226593"/>
            <a:ext cx="1418897" cy="6135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Dedicated</a:t>
            </a:r>
          </a:p>
          <a:p>
            <a:pPr algn="ctr"/>
            <a:r>
              <a:rPr lang="en-US" sz="1400" dirty="0"/>
              <a:t>Control module</a:t>
            </a:r>
          </a:p>
        </p:txBody>
      </p:sp>
      <p:sp>
        <p:nvSpPr>
          <p:cNvPr id="11" name="Rechthoek 10"/>
          <p:cNvSpPr/>
          <p:nvPr/>
        </p:nvSpPr>
        <p:spPr>
          <a:xfrm>
            <a:off x="7203416" y="3226593"/>
            <a:ext cx="1418897" cy="6135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/>
              <a:t>Dedicated</a:t>
            </a:r>
          </a:p>
          <a:p>
            <a:pPr algn="ctr"/>
            <a:r>
              <a:rPr lang="en-US" sz="1300" dirty="0"/>
              <a:t>Panel application</a:t>
            </a:r>
          </a:p>
        </p:txBody>
      </p:sp>
      <p:sp>
        <p:nvSpPr>
          <p:cNvPr id="12" name="Rechthoek 11"/>
          <p:cNvSpPr/>
          <p:nvPr/>
        </p:nvSpPr>
        <p:spPr>
          <a:xfrm>
            <a:off x="4332668" y="1987196"/>
            <a:ext cx="1418897" cy="8933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Arduino</a:t>
            </a:r>
          </a:p>
          <a:p>
            <a:pPr algn="ctr"/>
            <a:r>
              <a:rPr lang="en-US" sz="1400" dirty="0"/>
              <a:t>Application</a:t>
            </a:r>
          </a:p>
        </p:txBody>
      </p:sp>
      <p:cxnSp>
        <p:nvCxnSpPr>
          <p:cNvPr id="18" name="Rechte verbindingslijn met pijl 17"/>
          <p:cNvCxnSpPr>
            <a:stCxn id="12" idx="2"/>
            <a:endCxn id="10" idx="0"/>
          </p:cNvCxnSpPr>
          <p:nvPr/>
        </p:nvCxnSpPr>
        <p:spPr>
          <a:xfrm flipH="1">
            <a:off x="5040038" y="2880576"/>
            <a:ext cx="2079" cy="34601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>
            <a:stCxn id="10" idx="2"/>
            <a:endCxn id="5" idx="0"/>
          </p:cNvCxnSpPr>
          <p:nvPr/>
        </p:nvCxnSpPr>
        <p:spPr>
          <a:xfrm>
            <a:off x="5040038" y="3840190"/>
            <a:ext cx="0" cy="35080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>
            <a:stCxn id="5" idx="2"/>
            <a:endCxn id="8" idx="0"/>
          </p:cNvCxnSpPr>
          <p:nvPr/>
        </p:nvCxnSpPr>
        <p:spPr>
          <a:xfrm>
            <a:off x="5040038" y="4811110"/>
            <a:ext cx="0" cy="35080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/>
          <p:cNvCxnSpPr>
            <a:stCxn id="9" idx="1"/>
            <a:endCxn id="8" idx="3"/>
          </p:cNvCxnSpPr>
          <p:nvPr/>
        </p:nvCxnSpPr>
        <p:spPr>
          <a:xfrm flipH="1">
            <a:off x="5749486" y="5468718"/>
            <a:ext cx="1453929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>
            <a:stCxn id="6" idx="2"/>
            <a:endCxn id="9" idx="0"/>
          </p:cNvCxnSpPr>
          <p:nvPr/>
        </p:nvCxnSpPr>
        <p:spPr>
          <a:xfrm flipH="1">
            <a:off x="7912864" y="4811110"/>
            <a:ext cx="1" cy="35080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>
            <a:stCxn id="11" idx="2"/>
            <a:endCxn id="6" idx="0"/>
          </p:cNvCxnSpPr>
          <p:nvPr/>
        </p:nvCxnSpPr>
        <p:spPr>
          <a:xfrm>
            <a:off x="7912865" y="3840190"/>
            <a:ext cx="0" cy="35080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hoek 39"/>
          <p:cNvSpPr/>
          <p:nvPr/>
        </p:nvSpPr>
        <p:spPr>
          <a:xfrm>
            <a:off x="7203415" y="1982404"/>
            <a:ext cx="1418897" cy="8933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Dedicated</a:t>
            </a:r>
          </a:p>
          <a:p>
            <a:pPr algn="ctr"/>
            <a:r>
              <a:rPr lang="en-US" sz="1400" dirty="0"/>
              <a:t>Application</a:t>
            </a:r>
          </a:p>
          <a:p>
            <a:pPr algn="ctr"/>
            <a:r>
              <a:rPr lang="en-US" sz="1400" dirty="0"/>
              <a:t>Display/Control</a:t>
            </a:r>
          </a:p>
        </p:txBody>
      </p:sp>
      <p:cxnSp>
        <p:nvCxnSpPr>
          <p:cNvPr id="42" name="Rechte verbindingslijn met pijl 41"/>
          <p:cNvCxnSpPr>
            <a:stCxn id="40" idx="2"/>
            <a:endCxn id="11" idx="0"/>
          </p:cNvCxnSpPr>
          <p:nvPr/>
        </p:nvCxnSpPr>
        <p:spPr>
          <a:xfrm>
            <a:off x="7912864" y="2875784"/>
            <a:ext cx="1" cy="35080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hthoek 47"/>
          <p:cNvSpPr/>
          <p:nvPr/>
        </p:nvSpPr>
        <p:spPr>
          <a:xfrm>
            <a:off x="2835109" y="1530377"/>
            <a:ext cx="3457575" cy="439417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Arduino like board</a:t>
            </a:r>
          </a:p>
        </p:txBody>
      </p:sp>
      <p:grpSp>
        <p:nvGrpSpPr>
          <p:cNvPr id="54" name="Groep 53"/>
          <p:cNvGrpSpPr/>
          <p:nvPr/>
        </p:nvGrpSpPr>
        <p:grpSpPr>
          <a:xfrm>
            <a:off x="9024877" y="2128837"/>
            <a:ext cx="696959" cy="659606"/>
            <a:chOff x="8982822" y="1962150"/>
            <a:chExt cx="939030" cy="877841"/>
          </a:xfrm>
          <a:solidFill>
            <a:schemeClr val="accent4">
              <a:lumMod val="75000"/>
            </a:schemeClr>
          </a:solidFill>
        </p:grpSpPr>
        <p:sp>
          <p:nvSpPr>
            <p:cNvPr id="49" name="Afgeronde rechthoek 48"/>
            <p:cNvSpPr/>
            <p:nvPr/>
          </p:nvSpPr>
          <p:spPr>
            <a:xfrm rot="893577">
              <a:off x="9359589" y="2575439"/>
              <a:ext cx="557560" cy="22049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Afgeronde rechthoek 49"/>
            <p:cNvSpPr/>
            <p:nvPr/>
          </p:nvSpPr>
          <p:spPr>
            <a:xfrm rot="4299990">
              <a:off x="9456715" y="2374853"/>
              <a:ext cx="596900" cy="33337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al 50"/>
            <p:cNvSpPr/>
            <p:nvPr/>
          </p:nvSpPr>
          <p:spPr>
            <a:xfrm>
              <a:off x="9455150" y="1962150"/>
              <a:ext cx="300015" cy="279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hthoek 51"/>
            <p:cNvSpPr/>
            <p:nvPr/>
          </p:nvSpPr>
          <p:spPr>
            <a:xfrm>
              <a:off x="9067032" y="2771775"/>
              <a:ext cx="404873" cy="523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hthoek 52"/>
            <p:cNvSpPr/>
            <p:nvPr/>
          </p:nvSpPr>
          <p:spPr>
            <a:xfrm rot="3901000">
              <a:off x="8806579" y="2597457"/>
              <a:ext cx="404873" cy="523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100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fbeeldingsresultaat voor wolters klu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387" y="2347705"/>
            <a:ext cx="838200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131" y="2535220"/>
            <a:ext cx="5715000" cy="2581275"/>
          </a:xfrm>
          <a:prstGeom prst="rect">
            <a:avLst/>
          </a:prstGeom>
        </p:spPr>
      </p:pic>
      <p:pic>
        <p:nvPicPr>
          <p:cNvPr id="5" name="Picture 4" descr="Gerelateerde afbeeld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311" y="1690688"/>
            <a:ext cx="4352510" cy="435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155" y="2159190"/>
            <a:ext cx="5980952" cy="333333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076" y="2069367"/>
            <a:ext cx="3512980" cy="351298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4177248" y="3191886"/>
            <a:ext cx="4348766" cy="918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Ink Free" panose="03080402000500000000" pitchFamily="66" charset="0"/>
              </a:rPr>
              <a:t>Jaap Daniëlse</a:t>
            </a:r>
            <a:endParaRPr lang="en-US" sz="5400" b="1" dirty="0">
              <a:latin typeface="Ink Free" panose="03080402000500000000" pitchFamily="66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365125"/>
            <a:ext cx="95250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Introduction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3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hthoek 46"/>
          <p:cNvSpPr/>
          <p:nvPr/>
        </p:nvSpPr>
        <p:spPr>
          <a:xfrm>
            <a:off x="6800850" y="1530378"/>
            <a:ext cx="3457575" cy="439417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 algn="r"/>
            <a:r>
              <a:rPr lang="en-US" dirty="0"/>
              <a:t>Arduino like board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365125"/>
            <a:ext cx="95250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Architecture </a:t>
            </a:r>
            <a:r>
              <a:rPr lang="en-US" sz="4000" dirty="0">
                <a:solidFill>
                  <a:schemeClr val="bg1"/>
                </a:solidFill>
              </a:rPr>
              <a:t>- two Arduino’s</a:t>
            </a:r>
          </a:p>
        </p:txBody>
      </p:sp>
      <p:sp>
        <p:nvSpPr>
          <p:cNvPr id="5" name="Rechthoek 4"/>
          <p:cNvSpPr/>
          <p:nvPr/>
        </p:nvSpPr>
        <p:spPr>
          <a:xfrm>
            <a:off x="4330589" y="4190999"/>
            <a:ext cx="1418897" cy="620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Arduino Port</a:t>
            </a:r>
          </a:p>
          <a:p>
            <a:pPr algn="ctr"/>
            <a:r>
              <a:rPr lang="en-US" sz="1400" dirty="0"/>
              <a:t>Library</a:t>
            </a:r>
          </a:p>
        </p:txBody>
      </p:sp>
      <p:sp>
        <p:nvSpPr>
          <p:cNvPr id="6" name="Rechthoek 5"/>
          <p:cNvSpPr/>
          <p:nvPr/>
        </p:nvSpPr>
        <p:spPr>
          <a:xfrm>
            <a:off x="7203416" y="4190999"/>
            <a:ext cx="1418897" cy="620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Arduino Port</a:t>
            </a:r>
          </a:p>
          <a:p>
            <a:pPr algn="ctr"/>
            <a:r>
              <a:rPr lang="en-US" sz="1400" dirty="0"/>
              <a:t>Library</a:t>
            </a:r>
          </a:p>
        </p:txBody>
      </p:sp>
      <p:sp>
        <p:nvSpPr>
          <p:cNvPr id="8" name="Rechthoek 7"/>
          <p:cNvSpPr/>
          <p:nvPr/>
        </p:nvSpPr>
        <p:spPr>
          <a:xfrm>
            <a:off x="4330589" y="5161919"/>
            <a:ext cx="1418897" cy="6135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Serial Port</a:t>
            </a:r>
          </a:p>
        </p:txBody>
      </p:sp>
      <p:sp>
        <p:nvSpPr>
          <p:cNvPr id="9" name="Rechthoek 8"/>
          <p:cNvSpPr/>
          <p:nvPr/>
        </p:nvSpPr>
        <p:spPr>
          <a:xfrm>
            <a:off x="7203415" y="5161919"/>
            <a:ext cx="1418897" cy="6135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Serial Port</a:t>
            </a:r>
          </a:p>
        </p:txBody>
      </p:sp>
      <p:sp>
        <p:nvSpPr>
          <p:cNvPr id="10" name="Rechthoek 9"/>
          <p:cNvSpPr/>
          <p:nvPr/>
        </p:nvSpPr>
        <p:spPr>
          <a:xfrm>
            <a:off x="4330589" y="3226593"/>
            <a:ext cx="1418897" cy="6135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Dedicated</a:t>
            </a:r>
          </a:p>
          <a:p>
            <a:pPr algn="ctr"/>
            <a:r>
              <a:rPr lang="en-US" sz="1400" dirty="0"/>
              <a:t>Control module</a:t>
            </a:r>
          </a:p>
        </p:txBody>
      </p:sp>
      <p:sp>
        <p:nvSpPr>
          <p:cNvPr id="11" name="Rechthoek 10"/>
          <p:cNvSpPr/>
          <p:nvPr/>
        </p:nvSpPr>
        <p:spPr>
          <a:xfrm>
            <a:off x="7203416" y="3226593"/>
            <a:ext cx="1418897" cy="6135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/>
              <a:t>Dedicated</a:t>
            </a:r>
          </a:p>
          <a:p>
            <a:pPr algn="ctr"/>
            <a:r>
              <a:rPr lang="en-US" sz="1300" dirty="0"/>
              <a:t>Control module</a:t>
            </a:r>
          </a:p>
        </p:txBody>
      </p:sp>
      <p:sp>
        <p:nvSpPr>
          <p:cNvPr id="12" name="Rechthoek 11"/>
          <p:cNvSpPr/>
          <p:nvPr/>
        </p:nvSpPr>
        <p:spPr>
          <a:xfrm>
            <a:off x="4332668" y="1987196"/>
            <a:ext cx="1418897" cy="8933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Arduino</a:t>
            </a:r>
          </a:p>
          <a:p>
            <a:pPr algn="ctr"/>
            <a:r>
              <a:rPr lang="en-US" sz="1400" dirty="0"/>
              <a:t>Application</a:t>
            </a:r>
          </a:p>
        </p:txBody>
      </p:sp>
      <p:cxnSp>
        <p:nvCxnSpPr>
          <p:cNvPr id="18" name="Rechte verbindingslijn met pijl 17"/>
          <p:cNvCxnSpPr>
            <a:stCxn id="12" idx="2"/>
            <a:endCxn id="10" idx="0"/>
          </p:cNvCxnSpPr>
          <p:nvPr/>
        </p:nvCxnSpPr>
        <p:spPr>
          <a:xfrm flipH="1">
            <a:off x="5040038" y="2880576"/>
            <a:ext cx="2079" cy="34601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>
            <a:stCxn id="10" idx="2"/>
            <a:endCxn id="5" idx="0"/>
          </p:cNvCxnSpPr>
          <p:nvPr/>
        </p:nvCxnSpPr>
        <p:spPr>
          <a:xfrm>
            <a:off x="5040038" y="3840190"/>
            <a:ext cx="0" cy="35080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>
            <a:stCxn id="5" idx="2"/>
            <a:endCxn id="8" idx="0"/>
          </p:cNvCxnSpPr>
          <p:nvPr/>
        </p:nvCxnSpPr>
        <p:spPr>
          <a:xfrm>
            <a:off x="5040038" y="4811110"/>
            <a:ext cx="0" cy="35080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/>
          <p:cNvCxnSpPr>
            <a:stCxn id="9" idx="1"/>
            <a:endCxn id="8" idx="3"/>
          </p:cNvCxnSpPr>
          <p:nvPr/>
        </p:nvCxnSpPr>
        <p:spPr>
          <a:xfrm flipH="1">
            <a:off x="5749486" y="5468718"/>
            <a:ext cx="1453929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>
            <a:stCxn id="6" idx="2"/>
            <a:endCxn id="9" idx="0"/>
          </p:cNvCxnSpPr>
          <p:nvPr/>
        </p:nvCxnSpPr>
        <p:spPr>
          <a:xfrm flipH="1">
            <a:off x="7912864" y="4811110"/>
            <a:ext cx="1" cy="35080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>
            <a:stCxn id="11" idx="2"/>
            <a:endCxn id="6" idx="0"/>
          </p:cNvCxnSpPr>
          <p:nvPr/>
        </p:nvCxnSpPr>
        <p:spPr>
          <a:xfrm>
            <a:off x="7912865" y="3840190"/>
            <a:ext cx="0" cy="35080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hoek 39"/>
          <p:cNvSpPr/>
          <p:nvPr/>
        </p:nvSpPr>
        <p:spPr>
          <a:xfrm>
            <a:off x="7203415" y="1982404"/>
            <a:ext cx="1418897" cy="8933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Arduino</a:t>
            </a:r>
          </a:p>
          <a:p>
            <a:pPr algn="ctr"/>
            <a:r>
              <a:rPr lang="en-US" sz="1400" dirty="0"/>
              <a:t>Application</a:t>
            </a:r>
          </a:p>
        </p:txBody>
      </p:sp>
      <p:cxnSp>
        <p:nvCxnSpPr>
          <p:cNvPr id="42" name="Rechte verbindingslijn met pijl 41"/>
          <p:cNvCxnSpPr>
            <a:stCxn id="40" idx="2"/>
            <a:endCxn id="11" idx="0"/>
          </p:cNvCxnSpPr>
          <p:nvPr/>
        </p:nvCxnSpPr>
        <p:spPr>
          <a:xfrm>
            <a:off x="7912864" y="2875784"/>
            <a:ext cx="1" cy="35080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hthoek 47"/>
          <p:cNvSpPr/>
          <p:nvPr/>
        </p:nvSpPr>
        <p:spPr>
          <a:xfrm>
            <a:off x="2835109" y="1530377"/>
            <a:ext cx="3457575" cy="439417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Arduino like board</a:t>
            </a:r>
          </a:p>
        </p:txBody>
      </p:sp>
    </p:spTree>
    <p:extLst>
      <p:ext uri="{BB962C8B-B14F-4D97-AF65-F5344CB8AC3E}">
        <p14:creationId xmlns:p14="http://schemas.microsoft.com/office/powerpoint/2010/main" val="18023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hthoek 46"/>
          <p:cNvSpPr/>
          <p:nvPr/>
        </p:nvSpPr>
        <p:spPr>
          <a:xfrm>
            <a:off x="4258053" y="1530378"/>
            <a:ext cx="3680402" cy="439417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Arduino like board </a:t>
            </a:r>
          </a:p>
        </p:txBody>
      </p:sp>
      <p:cxnSp>
        <p:nvCxnSpPr>
          <p:cNvPr id="74" name="Rechte verbindingslijn met pijl 73"/>
          <p:cNvCxnSpPr>
            <a:stCxn id="73" idx="1"/>
          </p:cNvCxnSpPr>
          <p:nvPr/>
        </p:nvCxnSpPr>
        <p:spPr>
          <a:xfrm flipH="1" flipV="1">
            <a:off x="3462960" y="5646720"/>
            <a:ext cx="845378" cy="479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hthoek 72"/>
          <p:cNvSpPr/>
          <p:nvPr/>
        </p:nvSpPr>
        <p:spPr>
          <a:xfrm>
            <a:off x="4308338" y="5344714"/>
            <a:ext cx="1418897" cy="6135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(Soft) Serial Port</a:t>
            </a:r>
          </a:p>
        </p:txBody>
      </p:sp>
      <p:sp>
        <p:nvSpPr>
          <p:cNvPr id="72" name="Rechthoek 71"/>
          <p:cNvSpPr/>
          <p:nvPr/>
        </p:nvSpPr>
        <p:spPr>
          <a:xfrm>
            <a:off x="1652324" y="1777341"/>
            <a:ext cx="2098242" cy="43941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Arduino like board</a:t>
            </a:r>
          </a:p>
        </p:txBody>
      </p:sp>
      <p:sp>
        <p:nvSpPr>
          <p:cNvPr id="76" name="Rechthoek 75"/>
          <p:cNvSpPr/>
          <p:nvPr/>
        </p:nvSpPr>
        <p:spPr>
          <a:xfrm>
            <a:off x="1935639" y="1530378"/>
            <a:ext cx="2098242" cy="43941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Arduino like board</a:t>
            </a:r>
          </a:p>
        </p:txBody>
      </p:sp>
      <p:sp>
        <p:nvSpPr>
          <p:cNvPr id="48" name="Rechthoek 47"/>
          <p:cNvSpPr/>
          <p:nvPr/>
        </p:nvSpPr>
        <p:spPr>
          <a:xfrm>
            <a:off x="1931729" y="1530378"/>
            <a:ext cx="2098242" cy="439417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Arduino like board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365125"/>
            <a:ext cx="95250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Architecture</a:t>
            </a:r>
            <a:r>
              <a:rPr lang="en-US" sz="4000" dirty="0">
                <a:solidFill>
                  <a:schemeClr val="bg1"/>
                </a:solidFill>
              </a:rPr>
              <a:t> - </a:t>
            </a:r>
            <a:r>
              <a:rPr lang="en-US" sz="3600" dirty="0" err="1">
                <a:solidFill>
                  <a:schemeClr val="bg1"/>
                </a:solidFill>
              </a:rPr>
              <a:t>VirtualPanel</a:t>
            </a:r>
            <a:r>
              <a:rPr lang="en-US" sz="3600" dirty="0">
                <a:solidFill>
                  <a:schemeClr val="bg1"/>
                </a:solidFill>
              </a:rPr>
              <a:t>, more Arduino’s</a:t>
            </a:r>
          </a:p>
        </p:txBody>
      </p:sp>
      <p:grpSp>
        <p:nvGrpSpPr>
          <p:cNvPr id="4" name="Groep 3"/>
          <p:cNvGrpSpPr/>
          <p:nvPr/>
        </p:nvGrpSpPr>
        <p:grpSpPr>
          <a:xfrm>
            <a:off x="2270362" y="1946030"/>
            <a:ext cx="1420976" cy="3788320"/>
            <a:chOff x="4330589" y="1987196"/>
            <a:chExt cx="1420976" cy="3788320"/>
          </a:xfrm>
        </p:grpSpPr>
        <p:sp>
          <p:nvSpPr>
            <p:cNvPr id="5" name="Rechthoek 4"/>
            <p:cNvSpPr/>
            <p:nvPr/>
          </p:nvSpPr>
          <p:spPr>
            <a:xfrm>
              <a:off x="4330589" y="4190999"/>
              <a:ext cx="1418897" cy="6201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Arduino Port</a:t>
              </a:r>
            </a:p>
            <a:p>
              <a:pPr algn="ctr"/>
              <a:r>
                <a:rPr lang="en-US" sz="1400" dirty="0"/>
                <a:t>Library</a:t>
              </a:r>
            </a:p>
          </p:txBody>
        </p:sp>
        <p:sp>
          <p:nvSpPr>
            <p:cNvPr id="8" name="Rechthoek 7"/>
            <p:cNvSpPr/>
            <p:nvPr/>
          </p:nvSpPr>
          <p:spPr>
            <a:xfrm>
              <a:off x="4330589" y="5161919"/>
              <a:ext cx="1418897" cy="61359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(Soft) Serial Port</a:t>
              </a:r>
            </a:p>
          </p:txBody>
        </p:sp>
        <p:sp>
          <p:nvSpPr>
            <p:cNvPr id="10" name="Rechthoek 9"/>
            <p:cNvSpPr/>
            <p:nvPr/>
          </p:nvSpPr>
          <p:spPr>
            <a:xfrm>
              <a:off x="4330589" y="3226593"/>
              <a:ext cx="1418897" cy="613597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Dedicated</a:t>
              </a:r>
            </a:p>
            <a:p>
              <a:pPr algn="ctr"/>
              <a:r>
                <a:rPr lang="en-US" sz="1400" dirty="0"/>
                <a:t>Control module</a:t>
              </a:r>
            </a:p>
          </p:txBody>
        </p:sp>
        <p:sp>
          <p:nvSpPr>
            <p:cNvPr id="12" name="Rechthoek 11"/>
            <p:cNvSpPr/>
            <p:nvPr/>
          </p:nvSpPr>
          <p:spPr>
            <a:xfrm>
              <a:off x="4332668" y="1987196"/>
              <a:ext cx="1418897" cy="89338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Arduino</a:t>
              </a:r>
            </a:p>
            <a:p>
              <a:pPr algn="ctr"/>
              <a:r>
                <a:rPr lang="en-US" sz="1400" dirty="0"/>
                <a:t>Application</a:t>
              </a:r>
            </a:p>
          </p:txBody>
        </p:sp>
        <p:cxnSp>
          <p:nvCxnSpPr>
            <p:cNvPr id="18" name="Rechte verbindingslijn met pijl 17"/>
            <p:cNvCxnSpPr>
              <a:stCxn id="12" idx="2"/>
              <a:endCxn id="10" idx="0"/>
            </p:cNvCxnSpPr>
            <p:nvPr/>
          </p:nvCxnSpPr>
          <p:spPr>
            <a:xfrm flipH="1">
              <a:off x="5040038" y="2880576"/>
              <a:ext cx="2079" cy="34601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met pijl 22"/>
            <p:cNvCxnSpPr>
              <a:stCxn id="10" idx="2"/>
              <a:endCxn id="5" idx="0"/>
            </p:cNvCxnSpPr>
            <p:nvPr/>
          </p:nvCxnSpPr>
          <p:spPr>
            <a:xfrm>
              <a:off x="5040038" y="3840190"/>
              <a:ext cx="0" cy="35080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met pijl 27"/>
            <p:cNvCxnSpPr>
              <a:stCxn id="5" idx="2"/>
              <a:endCxn id="8" idx="0"/>
            </p:cNvCxnSpPr>
            <p:nvPr/>
          </p:nvCxnSpPr>
          <p:spPr>
            <a:xfrm>
              <a:off x="5040038" y="4811110"/>
              <a:ext cx="0" cy="35080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Rechte verbindingslijn met pijl 30"/>
          <p:cNvCxnSpPr>
            <a:stCxn id="9" idx="1"/>
            <a:endCxn id="8" idx="3"/>
          </p:cNvCxnSpPr>
          <p:nvPr/>
        </p:nvCxnSpPr>
        <p:spPr>
          <a:xfrm flipH="1" flipV="1">
            <a:off x="3689259" y="5427552"/>
            <a:ext cx="868765" cy="479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hoek 8"/>
          <p:cNvSpPr/>
          <p:nvPr/>
        </p:nvSpPr>
        <p:spPr>
          <a:xfrm>
            <a:off x="4558024" y="5125545"/>
            <a:ext cx="1418897" cy="6135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(Soft) Serial Port</a:t>
            </a:r>
          </a:p>
        </p:txBody>
      </p:sp>
      <p:sp>
        <p:nvSpPr>
          <p:cNvPr id="11" name="Rechthoek 10"/>
          <p:cNvSpPr/>
          <p:nvPr/>
        </p:nvSpPr>
        <p:spPr>
          <a:xfrm>
            <a:off x="4558025" y="3190219"/>
            <a:ext cx="1418897" cy="6135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/>
              <a:t>Dedicated</a:t>
            </a:r>
          </a:p>
          <a:p>
            <a:pPr algn="ctr"/>
            <a:r>
              <a:rPr lang="en-US" sz="1300" dirty="0"/>
              <a:t>Control module</a:t>
            </a:r>
          </a:p>
        </p:txBody>
      </p:sp>
      <p:cxnSp>
        <p:nvCxnSpPr>
          <p:cNvPr id="34" name="Rechte verbindingslijn met pijl 33"/>
          <p:cNvCxnSpPr>
            <a:endCxn id="9" idx="0"/>
          </p:cNvCxnSpPr>
          <p:nvPr/>
        </p:nvCxnSpPr>
        <p:spPr>
          <a:xfrm flipH="1">
            <a:off x="5267473" y="4774736"/>
            <a:ext cx="1" cy="35080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>
            <a:stCxn id="11" idx="2"/>
          </p:cNvCxnSpPr>
          <p:nvPr/>
        </p:nvCxnSpPr>
        <p:spPr>
          <a:xfrm flipH="1">
            <a:off x="5267473" y="3803816"/>
            <a:ext cx="1" cy="31225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/>
          <p:cNvCxnSpPr>
            <a:endCxn id="11" idx="0"/>
          </p:cNvCxnSpPr>
          <p:nvPr/>
        </p:nvCxnSpPr>
        <p:spPr>
          <a:xfrm>
            <a:off x="5267473" y="2839410"/>
            <a:ext cx="1" cy="35080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hoek 25"/>
          <p:cNvSpPr/>
          <p:nvPr/>
        </p:nvSpPr>
        <p:spPr>
          <a:xfrm>
            <a:off x="8196197" y="1530378"/>
            <a:ext cx="2994718" cy="439417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 algn="r"/>
            <a:r>
              <a:rPr lang="en-US" dirty="0"/>
              <a:t>Windows PC</a:t>
            </a:r>
          </a:p>
        </p:txBody>
      </p:sp>
      <p:sp>
        <p:nvSpPr>
          <p:cNvPr id="27" name="Rechthoek 26"/>
          <p:cNvSpPr/>
          <p:nvPr/>
        </p:nvSpPr>
        <p:spPr>
          <a:xfrm>
            <a:off x="8468223" y="4116074"/>
            <a:ext cx="1418897" cy="620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Arduino Port</a:t>
            </a:r>
          </a:p>
          <a:p>
            <a:pPr algn="ctr"/>
            <a:r>
              <a:rPr lang="en-US" sz="1400" dirty="0"/>
              <a:t>DLL</a:t>
            </a:r>
          </a:p>
        </p:txBody>
      </p:sp>
      <p:sp>
        <p:nvSpPr>
          <p:cNvPr id="29" name="Rechthoek 28"/>
          <p:cNvSpPr/>
          <p:nvPr/>
        </p:nvSpPr>
        <p:spPr>
          <a:xfrm>
            <a:off x="8468223" y="5120752"/>
            <a:ext cx="1418897" cy="6135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(USB) Serial Port</a:t>
            </a:r>
          </a:p>
        </p:txBody>
      </p:sp>
      <p:sp>
        <p:nvSpPr>
          <p:cNvPr id="30" name="Rechthoek 29"/>
          <p:cNvSpPr/>
          <p:nvPr/>
        </p:nvSpPr>
        <p:spPr>
          <a:xfrm>
            <a:off x="8468223" y="3151667"/>
            <a:ext cx="1418897" cy="6135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VirtualPanel</a:t>
            </a:r>
            <a:endParaRPr lang="en-US" sz="1400" dirty="0"/>
          </a:p>
          <a:p>
            <a:pPr algn="ctr"/>
            <a:r>
              <a:rPr lang="en-US" sz="1400" dirty="0"/>
              <a:t>Application</a:t>
            </a:r>
          </a:p>
        </p:txBody>
      </p:sp>
      <p:cxnSp>
        <p:nvCxnSpPr>
          <p:cNvPr id="32" name="Rechte verbindingslijn met pijl 31"/>
          <p:cNvCxnSpPr>
            <a:stCxn id="27" idx="2"/>
            <a:endCxn id="29" idx="0"/>
          </p:cNvCxnSpPr>
          <p:nvPr/>
        </p:nvCxnSpPr>
        <p:spPr>
          <a:xfrm>
            <a:off x="9177672" y="4736185"/>
            <a:ext cx="0" cy="38456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>
            <a:stCxn id="30" idx="2"/>
            <a:endCxn id="27" idx="0"/>
          </p:cNvCxnSpPr>
          <p:nvPr/>
        </p:nvCxnSpPr>
        <p:spPr>
          <a:xfrm>
            <a:off x="9177672" y="3765264"/>
            <a:ext cx="0" cy="35081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hoek 34"/>
          <p:cNvSpPr/>
          <p:nvPr/>
        </p:nvSpPr>
        <p:spPr>
          <a:xfrm>
            <a:off x="8468223" y="1907479"/>
            <a:ext cx="1418897" cy="8933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Application</a:t>
            </a:r>
          </a:p>
          <a:p>
            <a:pPr algn="ctr"/>
            <a:r>
              <a:rPr lang="en-US" sz="1400" dirty="0"/>
              <a:t>Display/Control</a:t>
            </a:r>
          </a:p>
        </p:txBody>
      </p:sp>
      <p:cxnSp>
        <p:nvCxnSpPr>
          <p:cNvPr id="36" name="Rechte verbindingslijn met pijl 35"/>
          <p:cNvCxnSpPr>
            <a:stCxn id="35" idx="2"/>
            <a:endCxn id="30" idx="0"/>
          </p:cNvCxnSpPr>
          <p:nvPr/>
        </p:nvCxnSpPr>
        <p:spPr>
          <a:xfrm>
            <a:off x="9177672" y="2800859"/>
            <a:ext cx="0" cy="35080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ep 37"/>
          <p:cNvGrpSpPr/>
          <p:nvPr/>
        </p:nvGrpSpPr>
        <p:grpSpPr>
          <a:xfrm>
            <a:off x="10289685" y="2053912"/>
            <a:ext cx="696959" cy="659606"/>
            <a:chOff x="8982822" y="1962150"/>
            <a:chExt cx="939030" cy="877841"/>
          </a:xfrm>
          <a:solidFill>
            <a:schemeClr val="accent2">
              <a:lumMod val="75000"/>
            </a:schemeClr>
          </a:solidFill>
        </p:grpSpPr>
        <p:sp>
          <p:nvSpPr>
            <p:cNvPr id="39" name="Afgeronde rechthoek 38"/>
            <p:cNvSpPr/>
            <p:nvPr/>
          </p:nvSpPr>
          <p:spPr>
            <a:xfrm rot="893577">
              <a:off x="9359589" y="2575439"/>
              <a:ext cx="557560" cy="22049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fgeronde rechthoek 40"/>
            <p:cNvSpPr/>
            <p:nvPr/>
          </p:nvSpPr>
          <p:spPr>
            <a:xfrm rot="4299990">
              <a:off x="9456715" y="2374853"/>
              <a:ext cx="596900" cy="33337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al 42"/>
            <p:cNvSpPr/>
            <p:nvPr/>
          </p:nvSpPr>
          <p:spPr>
            <a:xfrm>
              <a:off x="9455150" y="1962150"/>
              <a:ext cx="300015" cy="279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hthoek 43"/>
            <p:cNvSpPr/>
            <p:nvPr/>
          </p:nvSpPr>
          <p:spPr>
            <a:xfrm>
              <a:off x="9067032" y="2771775"/>
              <a:ext cx="404873" cy="523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hthoek 44"/>
            <p:cNvSpPr/>
            <p:nvPr/>
          </p:nvSpPr>
          <p:spPr>
            <a:xfrm rot="3901000">
              <a:off x="8806579" y="2597457"/>
              <a:ext cx="404873" cy="523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hthoek 45"/>
          <p:cNvSpPr/>
          <p:nvPr/>
        </p:nvSpPr>
        <p:spPr>
          <a:xfrm>
            <a:off x="4558024" y="4116074"/>
            <a:ext cx="3137765" cy="620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Arduino Port</a:t>
            </a:r>
          </a:p>
          <a:p>
            <a:pPr algn="ctr"/>
            <a:r>
              <a:rPr lang="en-US" sz="1400" dirty="0"/>
              <a:t>Library</a:t>
            </a:r>
          </a:p>
        </p:txBody>
      </p:sp>
      <p:sp>
        <p:nvSpPr>
          <p:cNvPr id="49" name="Rechthoek 48"/>
          <p:cNvSpPr/>
          <p:nvPr/>
        </p:nvSpPr>
        <p:spPr>
          <a:xfrm>
            <a:off x="6255288" y="5120753"/>
            <a:ext cx="1418897" cy="6135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Serial Port</a:t>
            </a:r>
          </a:p>
        </p:txBody>
      </p:sp>
      <p:sp>
        <p:nvSpPr>
          <p:cNvPr id="50" name="Rechthoek 49"/>
          <p:cNvSpPr/>
          <p:nvPr/>
        </p:nvSpPr>
        <p:spPr>
          <a:xfrm>
            <a:off x="6276892" y="3151668"/>
            <a:ext cx="1418897" cy="6135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VirtualPanel</a:t>
            </a:r>
            <a:endParaRPr lang="en-US" sz="1400" dirty="0"/>
          </a:p>
          <a:p>
            <a:pPr algn="ctr"/>
            <a:r>
              <a:rPr lang="en-US" sz="1400" dirty="0"/>
              <a:t>Library</a:t>
            </a:r>
          </a:p>
        </p:txBody>
      </p:sp>
      <p:sp>
        <p:nvSpPr>
          <p:cNvPr id="51" name="Rechthoek 50"/>
          <p:cNvSpPr/>
          <p:nvPr/>
        </p:nvSpPr>
        <p:spPr>
          <a:xfrm>
            <a:off x="4495039" y="1912271"/>
            <a:ext cx="3202830" cy="8933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Arduino</a:t>
            </a:r>
          </a:p>
          <a:p>
            <a:pPr algn="ctr"/>
            <a:r>
              <a:rPr lang="en-US" sz="1400" dirty="0"/>
              <a:t>Application</a:t>
            </a:r>
          </a:p>
        </p:txBody>
      </p:sp>
      <p:cxnSp>
        <p:nvCxnSpPr>
          <p:cNvPr id="52" name="Rechte verbindingslijn met pijl 51"/>
          <p:cNvCxnSpPr>
            <a:endCxn id="50" idx="0"/>
          </p:cNvCxnSpPr>
          <p:nvPr/>
        </p:nvCxnSpPr>
        <p:spPr>
          <a:xfrm>
            <a:off x="6986341" y="2805651"/>
            <a:ext cx="0" cy="34601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met pijl 52"/>
          <p:cNvCxnSpPr>
            <a:stCxn id="50" idx="2"/>
          </p:cNvCxnSpPr>
          <p:nvPr/>
        </p:nvCxnSpPr>
        <p:spPr>
          <a:xfrm flipH="1">
            <a:off x="6986340" y="3765265"/>
            <a:ext cx="1" cy="35080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chte verbindingslijn met pijl 53"/>
          <p:cNvCxnSpPr>
            <a:endCxn id="49" idx="0"/>
          </p:cNvCxnSpPr>
          <p:nvPr/>
        </p:nvCxnSpPr>
        <p:spPr>
          <a:xfrm>
            <a:off x="6964736" y="4769944"/>
            <a:ext cx="1" cy="35080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chte verbindingslijn met pijl 54"/>
          <p:cNvCxnSpPr>
            <a:stCxn id="29" idx="1"/>
            <a:endCxn id="49" idx="3"/>
          </p:cNvCxnSpPr>
          <p:nvPr/>
        </p:nvCxnSpPr>
        <p:spPr>
          <a:xfrm flipH="1">
            <a:off x="7674185" y="5427551"/>
            <a:ext cx="794038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47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2" grpId="0" animBg="1"/>
      <p:bldP spid="7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365125"/>
            <a:ext cx="95250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Architecture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367" y="1457038"/>
            <a:ext cx="8683433" cy="406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8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3650" y="365125"/>
            <a:ext cx="5185599" cy="5949950"/>
          </a:xfrm>
          <a:prstGeom prst="rect">
            <a:avLst/>
          </a:prstGeom>
        </p:spPr>
      </p:pic>
      <p:pic>
        <p:nvPicPr>
          <p:cNvPr id="4" name="uploads2ftmp2f94e13ce3-ddfb-480d-977d-0cbcb2b595d02fvirtualpanelcover_ZBZZWXXOW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89700" y="498476"/>
            <a:ext cx="4951824" cy="3713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365125"/>
            <a:ext cx="95250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Open source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28800" y="1825625"/>
            <a:ext cx="9524999" cy="4351338"/>
          </a:xfrm>
        </p:spPr>
        <p:txBody>
          <a:bodyPr>
            <a:normAutofit/>
          </a:bodyPr>
          <a:lstStyle/>
          <a:p>
            <a:r>
              <a:rPr lang="en-US" dirty="0"/>
              <a:t>MIT license</a:t>
            </a:r>
          </a:p>
          <a:p>
            <a:r>
              <a:rPr lang="en-US" dirty="0" err="1"/>
              <a:t>Github</a:t>
            </a:r>
            <a:endParaRPr lang="en-US" dirty="0"/>
          </a:p>
          <a:p>
            <a:r>
              <a:rPr lang="en-US" dirty="0"/>
              <a:t>Arduino Project Hub / Hackster.io</a:t>
            </a:r>
          </a:p>
          <a:p>
            <a:r>
              <a:rPr lang="en-US" dirty="0" smtClean="0"/>
              <a:t>8700</a:t>
            </a:r>
            <a:r>
              <a:rPr lang="en-US" dirty="0"/>
              <a:t>+ Views </a:t>
            </a:r>
          </a:p>
          <a:p>
            <a:r>
              <a:rPr lang="en-US" dirty="0" smtClean="0"/>
              <a:t>444 </a:t>
            </a:r>
            <a:r>
              <a:rPr lang="en-US" dirty="0"/>
              <a:t>Downloads (5+%)</a:t>
            </a:r>
          </a:p>
        </p:txBody>
      </p:sp>
    </p:spTree>
    <p:extLst>
      <p:ext uri="{BB962C8B-B14F-4D97-AF65-F5344CB8AC3E}">
        <p14:creationId xmlns:p14="http://schemas.microsoft.com/office/powerpoint/2010/main" val="341164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365125"/>
            <a:ext cx="95250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28800" y="1825625"/>
            <a:ext cx="9524999" cy="4351338"/>
          </a:xfrm>
        </p:spPr>
        <p:txBody>
          <a:bodyPr>
            <a:normAutofit/>
          </a:bodyPr>
          <a:lstStyle/>
          <a:p>
            <a:r>
              <a:rPr lang="en-US" dirty="0"/>
              <a:t>New Panel Version (1.1.0)</a:t>
            </a:r>
          </a:p>
          <a:p>
            <a:pPr lvl="1"/>
            <a:r>
              <a:rPr lang="en-US" dirty="0"/>
              <a:t>Leonardo Support</a:t>
            </a:r>
          </a:p>
          <a:p>
            <a:pPr lvl="1"/>
            <a:r>
              <a:rPr lang="en-US" dirty="0"/>
              <a:t>Improved </a:t>
            </a:r>
            <a:r>
              <a:rPr lang="en-US" dirty="0" smtClean="0"/>
              <a:t>Sliders</a:t>
            </a:r>
            <a:endParaRPr lang="en-US" dirty="0"/>
          </a:p>
          <a:p>
            <a:pPr lvl="1"/>
            <a:r>
              <a:rPr lang="en-US" dirty="0"/>
              <a:t>Inputs on </a:t>
            </a:r>
            <a:r>
              <a:rPr lang="en-US" dirty="0" err="1"/>
              <a:t>GraphLabels</a:t>
            </a:r>
            <a:endParaRPr lang="en-US" dirty="0"/>
          </a:p>
          <a:p>
            <a:pPr lvl="1"/>
            <a:r>
              <a:rPr lang="en-US" dirty="0"/>
              <a:t>File I/O</a:t>
            </a:r>
          </a:p>
          <a:p>
            <a:pPr lvl="1"/>
            <a:r>
              <a:rPr lang="en-US" dirty="0"/>
              <a:t>Panel Color </a:t>
            </a:r>
            <a:r>
              <a:rPr lang="en-US" dirty="0" smtClean="0"/>
              <a:t>bars</a:t>
            </a:r>
          </a:p>
          <a:p>
            <a:pPr lvl="1"/>
            <a:r>
              <a:rPr lang="en-US" dirty="0"/>
              <a:t>Main Panel moves Aux </a:t>
            </a:r>
            <a:r>
              <a:rPr lang="en-US" dirty="0" smtClean="0"/>
              <a:t>Panels</a:t>
            </a:r>
            <a:endParaRPr lang="en-US" dirty="0"/>
          </a:p>
          <a:p>
            <a:pPr lvl="1"/>
            <a:r>
              <a:rPr lang="en-US" dirty="0" smtClean="0"/>
              <a:t>Additional </a:t>
            </a:r>
            <a:r>
              <a:rPr lang="en-US" dirty="0"/>
              <a:t>Examples (Due Function Generator, Multi Volt </a:t>
            </a:r>
            <a:r>
              <a:rPr lang="en-US" dirty="0" smtClean="0"/>
              <a:t>Meter, 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26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365125"/>
            <a:ext cx="95250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28800" y="1825625"/>
            <a:ext cx="9524999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Projects on Arduino </a:t>
            </a:r>
            <a:r>
              <a:rPr lang="en-US" dirty="0" err="1" smtClean="0"/>
              <a:t>Projecthub</a:t>
            </a:r>
            <a:r>
              <a:rPr lang="en-US" dirty="0" smtClean="0"/>
              <a:t> </a:t>
            </a:r>
            <a:r>
              <a:rPr lang="en-US" dirty="0"/>
              <a:t>based on </a:t>
            </a:r>
            <a:r>
              <a:rPr lang="en-US" dirty="0" err="1"/>
              <a:t>VirtualPanel</a:t>
            </a:r>
            <a:endParaRPr lang="en-US" dirty="0"/>
          </a:p>
          <a:p>
            <a:pPr lvl="1"/>
            <a:r>
              <a:rPr lang="en-US" dirty="0"/>
              <a:t>Existing Examples (Oscilloscope, Function Generator, Logic analyzer)</a:t>
            </a:r>
          </a:p>
          <a:p>
            <a:pPr lvl="1"/>
            <a:r>
              <a:rPr lang="en-US" dirty="0"/>
              <a:t>Robot Arm</a:t>
            </a:r>
          </a:p>
          <a:p>
            <a:pPr lvl="1"/>
            <a:r>
              <a:rPr lang="en-US" dirty="0"/>
              <a:t>TOF Radar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Wait for someone else to send in a project based on </a:t>
            </a:r>
            <a:r>
              <a:rPr lang="en-US" dirty="0" err="1" smtClean="0"/>
              <a:t>VirtualPanel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74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365125"/>
            <a:ext cx="95250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Dank! Vragen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5" name="uploads2ftmp2f94e13ce3-ddfb-480d-977d-0cbcb2b595d02fvirtualpanelcover_ZBZZWXXOW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09494" y="1469673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2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365125"/>
            <a:ext cx="95250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Microcontrollers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28800" y="1825625"/>
            <a:ext cx="9524999" cy="4351338"/>
          </a:xfrm>
        </p:spPr>
        <p:txBody>
          <a:bodyPr>
            <a:normAutofit/>
          </a:bodyPr>
          <a:lstStyle/>
          <a:p>
            <a:r>
              <a:rPr lang="en-US" dirty="0"/>
              <a:t>One chip</a:t>
            </a:r>
          </a:p>
          <a:p>
            <a:r>
              <a:rPr lang="en-US" dirty="0"/>
              <a:t>CPU</a:t>
            </a:r>
          </a:p>
          <a:p>
            <a:r>
              <a:rPr lang="en-US" dirty="0"/>
              <a:t>Program memory (programmable Flash)</a:t>
            </a:r>
          </a:p>
          <a:p>
            <a:r>
              <a:rPr lang="en-US" dirty="0"/>
              <a:t>Data memory (RAM )</a:t>
            </a:r>
          </a:p>
          <a:p>
            <a:r>
              <a:rPr lang="en-US" dirty="0"/>
              <a:t>(modified) Harvard </a:t>
            </a:r>
            <a:r>
              <a:rPr lang="en-US" dirty="0" smtClean="0"/>
              <a:t>Architecture</a:t>
            </a:r>
          </a:p>
          <a:p>
            <a:r>
              <a:rPr lang="en-US" dirty="0" smtClean="0"/>
              <a:t>I/O </a:t>
            </a:r>
            <a:r>
              <a:rPr lang="en-US" dirty="0"/>
              <a:t>functions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Niet</a:t>
            </a:r>
            <a:r>
              <a:rPr lang="en-US" dirty="0"/>
              <a:t>: </a:t>
            </a:r>
            <a:r>
              <a:rPr lang="en-US" dirty="0" err="1"/>
              <a:t>SoC</a:t>
            </a:r>
            <a:r>
              <a:rPr lang="en-US" dirty="0"/>
              <a:t>/</a:t>
            </a:r>
            <a:r>
              <a:rPr lang="en-US" dirty="0" err="1"/>
              <a:t>PoP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1028" name="Picture 4" descr="Afbeeldingsresultaat voor atmel atmega328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95" y="2438746"/>
            <a:ext cx="3873154" cy="387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45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365125"/>
            <a:ext cx="95250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Arduino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209" y="728701"/>
            <a:ext cx="6584715" cy="5169001"/>
          </a:xfrm>
          <a:prstGeom prst="rect">
            <a:avLst/>
          </a:prstGeom>
        </p:spPr>
      </p:pic>
      <p:pic>
        <p:nvPicPr>
          <p:cNvPr id="2050" name="Picture 2" descr="Gerelateerde afbeel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9512"/>
            <a:ext cx="8949525" cy="583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erelateerde afbeeld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520" y="164282"/>
            <a:ext cx="6584715" cy="658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41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365125"/>
            <a:ext cx="95250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problem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788" y="1414173"/>
            <a:ext cx="6967045" cy="4528579"/>
          </a:xfrm>
        </p:spPr>
      </p:pic>
    </p:spTree>
    <p:extLst>
      <p:ext uri="{BB962C8B-B14F-4D97-AF65-F5344CB8AC3E}">
        <p14:creationId xmlns:p14="http://schemas.microsoft.com/office/powerpoint/2010/main" val="275034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965" y="1371516"/>
            <a:ext cx="4826669" cy="47163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365125"/>
            <a:ext cx="95250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Hardware solutions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683" y="1371515"/>
            <a:ext cx="4716379" cy="4716379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86" y="1573800"/>
            <a:ext cx="7238182" cy="431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365125"/>
            <a:ext cx="95250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Soft solutions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720" y="1452989"/>
            <a:ext cx="3962030" cy="4571574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56" y="1342866"/>
            <a:ext cx="4561905" cy="222857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1338523"/>
            <a:ext cx="3352381" cy="293333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99" y="3681560"/>
            <a:ext cx="3352381" cy="195238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090" y="2034442"/>
            <a:ext cx="4304762" cy="195238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631" y="2843861"/>
            <a:ext cx="3485714" cy="276190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401" y="2465156"/>
            <a:ext cx="6066667" cy="2838095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 rot="19903260">
            <a:off x="4568216" y="2920995"/>
            <a:ext cx="4531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DEDICATED!</a:t>
            </a:r>
          </a:p>
        </p:txBody>
      </p:sp>
    </p:spTree>
    <p:extLst>
      <p:ext uri="{BB962C8B-B14F-4D97-AF65-F5344CB8AC3E}">
        <p14:creationId xmlns:p14="http://schemas.microsoft.com/office/powerpoint/2010/main" val="8006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365125"/>
            <a:ext cx="95250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Generic approach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98" y="2142200"/>
            <a:ext cx="11466676" cy="2747852"/>
          </a:xfrm>
        </p:spPr>
      </p:pic>
    </p:spTree>
    <p:extLst>
      <p:ext uri="{BB962C8B-B14F-4D97-AF65-F5344CB8AC3E}">
        <p14:creationId xmlns:p14="http://schemas.microsoft.com/office/powerpoint/2010/main" val="239925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365125"/>
            <a:ext cx="95250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Requirements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28800" y="1825625"/>
            <a:ext cx="9524999" cy="4351338"/>
          </a:xfrm>
        </p:spPr>
        <p:txBody>
          <a:bodyPr>
            <a:normAutofit/>
          </a:bodyPr>
          <a:lstStyle/>
          <a:p>
            <a:r>
              <a:rPr lang="en-US" dirty="0" err="1" smtClean="0"/>
              <a:t>Weergave</a:t>
            </a:r>
            <a:r>
              <a:rPr lang="en-US" dirty="0" smtClean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 smtClean="0"/>
              <a:t>besturing</a:t>
            </a:r>
            <a:r>
              <a:rPr lang="en-US" dirty="0" smtClean="0"/>
              <a:t>: displays, </a:t>
            </a:r>
            <a:r>
              <a:rPr lang="en-US" dirty="0" err="1" smtClean="0"/>
              <a:t>led’s</a:t>
            </a:r>
            <a:r>
              <a:rPr lang="en-US" dirty="0" smtClean="0"/>
              <a:t>, buttons, sliders</a:t>
            </a:r>
          </a:p>
          <a:p>
            <a:r>
              <a:rPr lang="en-US" dirty="0" smtClean="0"/>
              <a:t>Message log, monitor, graph?</a:t>
            </a:r>
            <a:endParaRPr lang="en-US" dirty="0"/>
          </a:p>
          <a:p>
            <a:r>
              <a:rPr lang="en-US" dirty="0" err="1"/>
              <a:t>Helemaal</a:t>
            </a:r>
            <a:r>
              <a:rPr lang="en-US" dirty="0"/>
              <a:t> </a:t>
            </a:r>
            <a:r>
              <a:rPr lang="en-US" dirty="0" err="1"/>
              <a:t>controleerbaar</a:t>
            </a:r>
            <a:r>
              <a:rPr lang="en-US" dirty="0"/>
              <a:t> </a:t>
            </a:r>
            <a:r>
              <a:rPr lang="en-US" dirty="0" err="1"/>
              <a:t>vanuit</a:t>
            </a:r>
            <a:r>
              <a:rPr lang="en-US" dirty="0"/>
              <a:t> Arduino</a:t>
            </a:r>
          </a:p>
          <a:p>
            <a:r>
              <a:rPr lang="en-US" dirty="0" err="1"/>
              <a:t>Begrijpelijke</a:t>
            </a:r>
            <a:r>
              <a:rPr lang="en-US" dirty="0"/>
              <a:t> </a:t>
            </a:r>
            <a:r>
              <a:rPr lang="en-US" dirty="0" err="1"/>
              <a:t>functionaliteit</a:t>
            </a:r>
            <a:endParaRPr lang="en-US" dirty="0"/>
          </a:p>
          <a:p>
            <a:r>
              <a:rPr lang="en-US" dirty="0" err="1"/>
              <a:t>Eenvoudig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programmeren</a:t>
            </a:r>
            <a:endParaRPr lang="en-US" dirty="0"/>
          </a:p>
          <a:p>
            <a:r>
              <a:rPr lang="en-US" dirty="0" err="1"/>
              <a:t>Kleine</a:t>
            </a:r>
            <a:r>
              <a:rPr lang="en-US" dirty="0"/>
              <a:t> footprint (Code / Computing)</a:t>
            </a:r>
          </a:p>
          <a:p>
            <a:r>
              <a:rPr lang="en-US" dirty="0" err="1"/>
              <a:t>Toegankelijk</a:t>
            </a:r>
            <a:r>
              <a:rPr lang="en-US" dirty="0"/>
              <a:t> </a:t>
            </a:r>
            <a:r>
              <a:rPr lang="en-US" dirty="0" err="1"/>
              <a:t>gedocumenteerd</a:t>
            </a:r>
            <a:endParaRPr lang="en-US" dirty="0"/>
          </a:p>
          <a:p>
            <a:r>
              <a:rPr lang="en-US" dirty="0" err="1"/>
              <a:t>Ondersteuning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belangrijkste</a:t>
            </a:r>
            <a:r>
              <a:rPr lang="en-US" dirty="0"/>
              <a:t> controller modules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00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2880</TotalTime>
  <Words>1337</Words>
  <Application>Microsoft Office PowerPoint</Application>
  <PresentationFormat>Breedbeeld</PresentationFormat>
  <Paragraphs>532</Paragraphs>
  <Slides>26</Slides>
  <Notes>26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Ink Free</vt:lpstr>
      <vt:lpstr>Wingdings</vt:lpstr>
      <vt:lpstr>Wingdings 3</vt:lpstr>
      <vt:lpstr>Kantoorthema</vt:lpstr>
      <vt:lpstr>VirtualPanel</vt:lpstr>
      <vt:lpstr>Introduction</vt:lpstr>
      <vt:lpstr>Microcontrollers</vt:lpstr>
      <vt:lpstr>Arduino</vt:lpstr>
      <vt:lpstr>The problem</vt:lpstr>
      <vt:lpstr>Hardware solutions</vt:lpstr>
      <vt:lpstr>Soft solutions</vt:lpstr>
      <vt:lpstr>Generic approach</vt:lpstr>
      <vt:lpstr>Requirements </vt:lpstr>
      <vt:lpstr>Processor support</vt:lpstr>
      <vt:lpstr>Architecture - VirtualPanel</vt:lpstr>
      <vt:lpstr>Protocol</vt:lpstr>
      <vt:lpstr>Protocol</vt:lpstr>
      <vt:lpstr>Protocol</vt:lpstr>
      <vt:lpstr>Protocol</vt:lpstr>
      <vt:lpstr>Walkthrough and Examples</vt:lpstr>
      <vt:lpstr>Arduino Coding Example</vt:lpstr>
      <vt:lpstr>Documentation &amp; code examples</vt:lpstr>
      <vt:lpstr>Architecture - dedicated panel</vt:lpstr>
      <vt:lpstr>Architecture - two Arduino’s</vt:lpstr>
      <vt:lpstr>Architecture - VirtualPanel, more Arduino’s</vt:lpstr>
      <vt:lpstr>Architecture</vt:lpstr>
      <vt:lpstr>Open source</vt:lpstr>
      <vt:lpstr>Next</vt:lpstr>
      <vt:lpstr>Next</vt:lpstr>
      <vt:lpstr>Dank! Vragen?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Panel</dc:title>
  <dc:creator>Jaap Daniëlse</dc:creator>
  <cp:lastModifiedBy>Jaap Daniëlse</cp:lastModifiedBy>
  <cp:revision>128</cp:revision>
  <dcterms:created xsi:type="dcterms:W3CDTF">2019-11-30T16:53:39Z</dcterms:created>
  <dcterms:modified xsi:type="dcterms:W3CDTF">2020-02-01T12:57:53Z</dcterms:modified>
</cp:coreProperties>
</file>